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2" r:id="rId7"/>
    <p:sldId id="260" r:id="rId8"/>
    <p:sldId id="264" r:id="rId9"/>
    <p:sldId id="263" r:id="rId10"/>
    <p:sldId id="265" r:id="rId11"/>
    <p:sldId id="266" r:id="rId12"/>
    <p:sldId id="270"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jpeg>
</file>

<file path=ppt/media/image13.png>
</file>

<file path=ppt/media/image14.png>
</file>

<file path=ppt/media/image2.jpeg>
</file>

<file path=ppt/media/image3.jpeg>
</file>

<file path=ppt/media/image4.pn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6BE8884A-5389-47E9-B04C-AFF056924213}" type="datetimeFigureOut">
              <a:rPr lang="it-IT" smtClean="0"/>
              <a:t>20/02/2022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1263038-EE2D-43B8-9159-68382D6A763B}" type="slidenum">
              <a:rPr lang="it-IT" smtClean="0"/>
              <a:t>‹N›</a:t>
            </a:fld>
            <a:endParaRPr lang="it-IT"/>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5582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6BE8884A-5389-47E9-B04C-AFF056924213}" type="datetimeFigureOut">
              <a:rPr lang="it-IT" smtClean="0"/>
              <a:t>20/02/2022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1263038-EE2D-43B8-9159-68382D6A763B}" type="slidenum">
              <a:rPr lang="it-IT" smtClean="0"/>
              <a:t>‹N›</a:t>
            </a:fld>
            <a:endParaRPr lang="it-IT"/>
          </a:p>
        </p:txBody>
      </p:sp>
    </p:spTree>
    <p:extLst>
      <p:ext uri="{BB962C8B-B14F-4D97-AF65-F5344CB8AC3E}">
        <p14:creationId xmlns:p14="http://schemas.microsoft.com/office/powerpoint/2010/main" val="2288687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6BE8884A-5389-47E9-B04C-AFF056924213}" type="datetimeFigureOut">
              <a:rPr lang="it-IT" smtClean="0"/>
              <a:t>20/02/2022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1263038-EE2D-43B8-9159-68382D6A763B}" type="slidenum">
              <a:rPr lang="it-IT" smtClean="0"/>
              <a:t>‹N›</a:t>
            </a:fld>
            <a:endParaRPr lang="it-IT"/>
          </a:p>
        </p:txBody>
      </p:sp>
    </p:spTree>
    <p:extLst>
      <p:ext uri="{BB962C8B-B14F-4D97-AF65-F5344CB8AC3E}">
        <p14:creationId xmlns:p14="http://schemas.microsoft.com/office/powerpoint/2010/main" val="3296791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6BE8884A-5389-47E9-B04C-AFF056924213}" type="datetimeFigureOut">
              <a:rPr lang="it-IT" smtClean="0"/>
              <a:t>20/02/2022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1263038-EE2D-43B8-9159-68382D6A763B}" type="slidenum">
              <a:rPr lang="it-IT" smtClean="0"/>
              <a:t>‹N›</a:t>
            </a:fld>
            <a:endParaRPr lang="it-IT"/>
          </a:p>
        </p:txBody>
      </p:sp>
    </p:spTree>
    <p:extLst>
      <p:ext uri="{BB962C8B-B14F-4D97-AF65-F5344CB8AC3E}">
        <p14:creationId xmlns:p14="http://schemas.microsoft.com/office/powerpoint/2010/main" val="28874213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6BE8884A-5389-47E9-B04C-AFF056924213}" type="datetimeFigureOut">
              <a:rPr lang="it-IT" smtClean="0"/>
              <a:t>20/02/2022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1263038-EE2D-43B8-9159-68382D6A763B}" type="slidenum">
              <a:rPr lang="it-IT" smtClean="0"/>
              <a:t>‹N›</a:t>
            </a:fld>
            <a:endParaRPr lang="it-IT"/>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904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6BE8884A-5389-47E9-B04C-AFF056924213}" type="datetimeFigureOut">
              <a:rPr lang="it-IT" smtClean="0"/>
              <a:t>20/02/2022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31263038-EE2D-43B8-9159-68382D6A763B}" type="slidenum">
              <a:rPr lang="it-IT" smtClean="0"/>
              <a:t>‹N›</a:t>
            </a:fld>
            <a:endParaRPr lang="it-IT"/>
          </a:p>
        </p:txBody>
      </p:sp>
    </p:spTree>
    <p:extLst>
      <p:ext uri="{BB962C8B-B14F-4D97-AF65-F5344CB8AC3E}">
        <p14:creationId xmlns:p14="http://schemas.microsoft.com/office/powerpoint/2010/main" val="40844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097280" y="2582334"/>
            <a:ext cx="4937760" cy="337820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217920" y="2582334"/>
            <a:ext cx="4937760" cy="337820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6BE8884A-5389-47E9-B04C-AFF056924213}" type="datetimeFigureOut">
              <a:rPr lang="it-IT" smtClean="0"/>
              <a:t>20/02/2022</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31263038-EE2D-43B8-9159-68382D6A763B}" type="slidenum">
              <a:rPr lang="it-IT" smtClean="0"/>
              <a:t>‹N›</a:t>
            </a:fld>
            <a:endParaRPr lang="it-IT"/>
          </a:p>
        </p:txBody>
      </p:sp>
    </p:spTree>
    <p:extLst>
      <p:ext uri="{BB962C8B-B14F-4D97-AF65-F5344CB8AC3E}">
        <p14:creationId xmlns:p14="http://schemas.microsoft.com/office/powerpoint/2010/main" val="3101753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6BE8884A-5389-47E9-B04C-AFF056924213}" type="datetimeFigureOut">
              <a:rPr lang="it-IT" smtClean="0"/>
              <a:t>20/02/2022</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31263038-EE2D-43B8-9159-68382D6A763B}" type="slidenum">
              <a:rPr lang="it-IT" smtClean="0"/>
              <a:t>‹N›</a:t>
            </a:fld>
            <a:endParaRPr lang="it-IT"/>
          </a:p>
        </p:txBody>
      </p:sp>
    </p:spTree>
    <p:extLst>
      <p:ext uri="{BB962C8B-B14F-4D97-AF65-F5344CB8AC3E}">
        <p14:creationId xmlns:p14="http://schemas.microsoft.com/office/powerpoint/2010/main" val="3731596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BE8884A-5389-47E9-B04C-AFF056924213}" type="datetimeFigureOut">
              <a:rPr lang="it-IT" smtClean="0"/>
              <a:t>20/02/2022</a:t>
            </a:fld>
            <a:endParaRPr lang="it-IT"/>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it-IT"/>
          </a:p>
        </p:txBody>
      </p:sp>
      <p:sp>
        <p:nvSpPr>
          <p:cNvPr id="9" name="Slide Number Placeholder 8"/>
          <p:cNvSpPr>
            <a:spLocks noGrp="1"/>
          </p:cNvSpPr>
          <p:nvPr>
            <p:ph type="sldNum" sz="quarter" idx="12"/>
          </p:nvPr>
        </p:nvSpPr>
        <p:spPr/>
        <p:txBody>
          <a:bodyPr/>
          <a:lstStyle/>
          <a:p>
            <a:fld id="{31263038-EE2D-43B8-9159-68382D6A763B}" type="slidenum">
              <a:rPr lang="it-IT" smtClean="0"/>
              <a:t>‹N›</a:t>
            </a:fld>
            <a:endParaRPr lang="it-IT"/>
          </a:p>
        </p:txBody>
      </p:sp>
    </p:spTree>
    <p:extLst>
      <p:ext uri="{BB962C8B-B14F-4D97-AF65-F5344CB8AC3E}">
        <p14:creationId xmlns:p14="http://schemas.microsoft.com/office/powerpoint/2010/main" val="907186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it-IT"/>
              <a:t>Fare clic per modificare lo stile del titolo dello schema</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BE8884A-5389-47E9-B04C-AFF056924213}" type="datetimeFigureOut">
              <a:rPr lang="it-IT" smtClean="0"/>
              <a:t>20/02/2022</a:t>
            </a:fld>
            <a:endParaRPr lang="it-IT"/>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it-IT"/>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1263038-EE2D-43B8-9159-68382D6A763B}" type="slidenum">
              <a:rPr lang="it-IT" smtClean="0"/>
              <a:t>‹N›</a:t>
            </a:fld>
            <a:endParaRPr lang="it-IT"/>
          </a:p>
        </p:txBody>
      </p:sp>
    </p:spTree>
    <p:extLst>
      <p:ext uri="{BB962C8B-B14F-4D97-AF65-F5344CB8AC3E}">
        <p14:creationId xmlns:p14="http://schemas.microsoft.com/office/powerpoint/2010/main" val="105711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6BE8884A-5389-47E9-B04C-AFF056924213}" type="datetimeFigureOut">
              <a:rPr lang="it-IT" smtClean="0"/>
              <a:t>20/02/2022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31263038-EE2D-43B8-9159-68382D6A763B}" type="slidenum">
              <a:rPr lang="it-IT" smtClean="0"/>
              <a:t>‹N›</a:t>
            </a:fld>
            <a:endParaRPr lang="it-IT"/>
          </a:p>
        </p:txBody>
      </p:sp>
    </p:spTree>
    <p:extLst>
      <p:ext uri="{BB962C8B-B14F-4D97-AF65-F5344CB8AC3E}">
        <p14:creationId xmlns:p14="http://schemas.microsoft.com/office/powerpoint/2010/main" val="1249312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BE8884A-5389-47E9-B04C-AFF056924213}" type="datetimeFigureOut">
              <a:rPr lang="it-IT" smtClean="0"/>
              <a:t>20/02/2022</a:t>
            </a:fld>
            <a:endParaRPr lang="it-IT"/>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it-IT"/>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1263038-EE2D-43B8-9159-68382D6A763B}" type="slidenum">
              <a:rPr lang="it-IT" smtClean="0"/>
              <a:t>‹N›</a:t>
            </a:fld>
            <a:endParaRPr lang="it-IT"/>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98152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09F82C5D-D420-4C34-B01D-0BA68E4455E0}"/>
              </a:ext>
            </a:extLst>
          </p:cNvPr>
          <p:cNvSpPr txBox="1">
            <a:spLocks noGrp="1"/>
          </p:cNvSpPr>
          <p:nvPr>
            <p:ph type="ctrTitle"/>
          </p:nvPr>
        </p:nvSpPr>
        <p:spPr>
          <a:xfrm>
            <a:off x="2837987" y="2120952"/>
            <a:ext cx="6516026" cy="1308048"/>
          </a:xfrm>
        </p:spPr>
        <p:txBody>
          <a:bodyPr anchorCtr="1">
            <a:noAutofit/>
          </a:bodyPr>
          <a:lstStyle/>
          <a:p>
            <a:pPr lvl="0" algn="ctr"/>
            <a:r>
              <a:rPr lang="en-US" sz="4000" b="1">
                <a:solidFill>
                  <a:srgbClr val="000000"/>
                </a:solidFill>
                <a:effectLst>
                  <a:outerShdw blurRad="38100" dist="38100" dir="2700000" algn="tl">
                    <a:srgbClr val="000000">
                      <a:alpha val="43137"/>
                    </a:srgbClr>
                  </a:outerShdw>
                </a:effectLst>
              </a:rPr>
              <a:t>A Netlogo's model for distributed BPM synchronization</a:t>
            </a:r>
          </a:p>
        </p:txBody>
      </p:sp>
      <p:sp>
        <p:nvSpPr>
          <p:cNvPr id="5" name="Sottotitolo 2">
            <a:extLst>
              <a:ext uri="{FF2B5EF4-FFF2-40B4-BE49-F238E27FC236}">
                <a16:creationId xmlns:a16="http://schemas.microsoft.com/office/drawing/2014/main" id="{96F17EC2-A883-4560-B79A-38A139DA253A}"/>
              </a:ext>
            </a:extLst>
          </p:cNvPr>
          <p:cNvSpPr txBox="1">
            <a:spLocks noGrp="1"/>
          </p:cNvSpPr>
          <p:nvPr>
            <p:ph type="subTitle" idx="1"/>
          </p:nvPr>
        </p:nvSpPr>
        <p:spPr>
          <a:xfrm>
            <a:off x="1066803" y="4464493"/>
            <a:ext cx="10058400" cy="1705484"/>
          </a:xfrm>
        </p:spPr>
        <p:txBody>
          <a:bodyPr/>
          <a:lstStyle/>
          <a:p>
            <a:pPr lvl="0"/>
            <a:r>
              <a:rPr lang="en-US" sz="2000" b="1" cap="none" dirty="0"/>
              <a:t>Student</a:t>
            </a:r>
            <a:r>
              <a:rPr lang="it-IT" sz="2000" cap="none" dirty="0"/>
              <a:t>: Fabio Romagnolo.</a:t>
            </a:r>
          </a:p>
          <a:p>
            <a:pPr lvl="0"/>
            <a:endParaRPr lang="it-IT" sz="2000" cap="none" dirty="0"/>
          </a:p>
          <a:p>
            <a:pPr lvl="0" algn="ctr"/>
            <a:endParaRPr lang="it-IT" sz="1600" cap="none" dirty="0">
              <a:solidFill>
                <a:srgbClr val="000000"/>
              </a:solidFill>
            </a:endParaRPr>
          </a:p>
          <a:p>
            <a:pPr lvl="0" algn="ctr"/>
            <a:r>
              <a:rPr lang="en-US" sz="1600" cap="none" dirty="0">
                <a:solidFill>
                  <a:srgbClr val="000000"/>
                </a:solidFill>
                <a:latin typeface="+mn-lt"/>
              </a:rPr>
              <a:t>Academic</a:t>
            </a:r>
            <a:r>
              <a:rPr lang="it-IT" sz="1600" cap="none" dirty="0">
                <a:solidFill>
                  <a:srgbClr val="000000"/>
                </a:solidFill>
                <a:latin typeface="+mn-lt"/>
              </a:rPr>
              <a:t> </a:t>
            </a:r>
            <a:r>
              <a:rPr lang="it-IT" sz="1600" cap="none" dirty="0" err="1">
                <a:solidFill>
                  <a:srgbClr val="000000"/>
                </a:solidFill>
                <a:latin typeface="+mn-lt"/>
              </a:rPr>
              <a:t>Year</a:t>
            </a:r>
            <a:r>
              <a:rPr lang="it-IT" sz="1600" cap="none" dirty="0">
                <a:solidFill>
                  <a:srgbClr val="000000"/>
                </a:solidFill>
                <a:latin typeface="+mn-lt"/>
              </a:rPr>
              <a:t> 2021/2022</a:t>
            </a:r>
            <a:endParaRPr lang="it-IT" sz="1800" cap="none" dirty="0">
              <a:solidFill>
                <a:srgbClr val="000000"/>
              </a:solidFill>
              <a:latin typeface="+mn-lt"/>
            </a:endParaRPr>
          </a:p>
        </p:txBody>
      </p:sp>
      <p:sp>
        <p:nvSpPr>
          <p:cNvPr id="6" name="CasellaDiTesto 5">
            <a:extLst>
              <a:ext uri="{FF2B5EF4-FFF2-40B4-BE49-F238E27FC236}">
                <a16:creationId xmlns:a16="http://schemas.microsoft.com/office/drawing/2014/main" id="{10F72EEC-8575-4CBF-B3F7-7F5BDA596734}"/>
              </a:ext>
            </a:extLst>
          </p:cNvPr>
          <p:cNvSpPr txBox="1"/>
          <p:nvPr/>
        </p:nvSpPr>
        <p:spPr>
          <a:xfrm>
            <a:off x="358069" y="213064"/>
            <a:ext cx="11475866" cy="1308049"/>
          </a:xfrm>
          <a:prstGeom prst="rect">
            <a:avLst/>
          </a:prstGeom>
          <a:noFill/>
          <a:ln cap="flat">
            <a:noFill/>
          </a:ln>
        </p:spPr>
        <p:txBody>
          <a:bodyPr vert="horz" wrap="square" lIns="91440" tIns="45720" rIns="91440" bIns="45720" anchor="t" anchorCtr="1" compatLnSpc="1">
            <a:sp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a:solidFill>
                  <a:srgbClr val="000000"/>
                </a:solidFill>
                <a:uFillTx/>
                <a:latin typeface="Calibri"/>
              </a:rPr>
              <a:t>UNIVERSITY OF MODENA AND REGGIO EMILIA</a:t>
            </a:r>
          </a:p>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700" b="1" i="0" u="none" strike="noStrike" kern="1200" cap="none" spc="0" baseline="0">
              <a:solidFill>
                <a:srgbClr val="000000"/>
              </a:solidFill>
              <a:uFillTx/>
              <a:latin typeface="Calibri"/>
            </a:endParaRPr>
          </a:p>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0" i="0" u="none" strike="noStrike" kern="1200" cap="none" spc="0" baseline="0">
                <a:solidFill>
                  <a:srgbClr val="000000"/>
                </a:solidFill>
                <a:uFillTx/>
                <a:latin typeface="Calibri"/>
              </a:rPr>
              <a:t>"Enzo Ferrari" Engineering Department</a:t>
            </a:r>
          </a:p>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1" i="0" u="none" strike="noStrike" kern="1200" cap="none" spc="0" baseline="0">
                <a:solidFill>
                  <a:srgbClr val="000000"/>
                </a:solidFill>
                <a:uFillTx/>
                <a:latin typeface="Calibri"/>
              </a:rPr>
              <a:t>Master's Degree in Computer Engineering</a:t>
            </a:r>
          </a:p>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600" b="0" i="0" u="none" strike="noStrike" kern="1200" cap="none" spc="0" baseline="0">
                <a:solidFill>
                  <a:srgbClr val="637052"/>
                </a:solidFill>
                <a:uFillTx/>
                <a:latin typeface="Calibri"/>
              </a:rPr>
              <a:t>_________________________________________________________________________________________________</a:t>
            </a:r>
            <a:endParaRPr lang="en-US" sz="1800" b="0" i="0" u="none" strike="noStrike" kern="1200" cap="none" spc="0" baseline="0">
              <a:solidFill>
                <a:srgbClr val="637052"/>
              </a:solidFill>
              <a:uFillTx/>
              <a:latin typeface="Calibri"/>
            </a:endParaRPr>
          </a:p>
        </p:txBody>
      </p:sp>
    </p:spTree>
    <p:extLst>
      <p:ext uri="{BB962C8B-B14F-4D97-AF65-F5344CB8AC3E}">
        <p14:creationId xmlns:p14="http://schemas.microsoft.com/office/powerpoint/2010/main" val="877521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EB2F47-F335-4DD3-AE50-084E7EEF68A2}"/>
              </a:ext>
            </a:extLst>
          </p:cNvPr>
          <p:cNvSpPr>
            <a:spLocks noGrp="1"/>
          </p:cNvSpPr>
          <p:nvPr>
            <p:ph type="title"/>
          </p:nvPr>
        </p:nvSpPr>
        <p:spPr/>
        <p:txBody>
          <a:bodyPr/>
          <a:lstStyle/>
          <a:p>
            <a:r>
              <a:rPr lang="it-IT" b="1" dirty="0" err="1">
                <a:solidFill>
                  <a:schemeClr val="tx1"/>
                </a:solidFill>
              </a:rPr>
              <a:t>System's</a:t>
            </a:r>
            <a:r>
              <a:rPr lang="it-IT" b="1" dirty="0">
                <a:solidFill>
                  <a:schemeClr val="tx1"/>
                </a:solidFill>
              </a:rPr>
              <a:t> dynamics</a:t>
            </a:r>
          </a:p>
        </p:txBody>
      </p:sp>
      <p:sp>
        <p:nvSpPr>
          <p:cNvPr id="3" name="Segnaposto contenuto 2">
            <a:extLst>
              <a:ext uri="{FF2B5EF4-FFF2-40B4-BE49-F238E27FC236}">
                <a16:creationId xmlns:a16="http://schemas.microsoft.com/office/drawing/2014/main" id="{D8E602BF-A07B-4964-B4F9-78C3EB16727C}"/>
              </a:ext>
            </a:extLst>
          </p:cNvPr>
          <p:cNvSpPr>
            <a:spLocks noGrp="1"/>
          </p:cNvSpPr>
          <p:nvPr>
            <p:ph idx="1"/>
          </p:nvPr>
        </p:nvSpPr>
        <p:spPr>
          <a:xfrm>
            <a:off x="1097280" y="1845733"/>
            <a:ext cx="10058400" cy="3967238"/>
          </a:xfrm>
        </p:spPr>
        <p:txBody>
          <a:bodyPr>
            <a:normAutofit/>
          </a:bodyPr>
          <a:lstStyle/>
          <a:p>
            <a:r>
              <a:rPr lang="en-US" dirty="0">
                <a:solidFill>
                  <a:schemeClr val="tx1"/>
                </a:solidFill>
              </a:rPr>
              <a:t>Because of the random BPM initialization between 80 and 120, the experimental data have been computed as mean of 5 consecutive simulations for each configuration. Anyway, results showed that the </a:t>
            </a:r>
            <a:r>
              <a:rPr lang="en-US" dirty="0" err="1">
                <a:solidFill>
                  <a:schemeClr val="tx1"/>
                </a:solidFill>
              </a:rPr>
              <a:t>Netlogo's</a:t>
            </a:r>
            <a:r>
              <a:rPr lang="en-US" dirty="0">
                <a:solidFill>
                  <a:schemeClr val="tx1"/>
                </a:solidFill>
              </a:rPr>
              <a:t> functions used are purely pseudo-random, letting data being enough reliable even from just one run.</a:t>
            </a:r>
          </a:p>
          <a:p>
            <a:r>
              <a:rPr lang="en-US" dirty="0">
                <a:solidFill>
                  <a:schemeClr val="tx1"/>
                </a:solidFill>
              </a:rPr>
              <a:t>Before showing the results of analysis, the following </a:t>
            </a:r>
            <a:r>
              <a:rPr lang="en-US" b="1" dirty="0">
                <a:solidFill>
                  <a:schemeClr val="tx1"/>
                </a:solidFill>
              </a:rPr>
              <a:t>known</a:t>
            </a:r>
            <a:r>
              <a:rPr lang="en-US" dirty="0">
                <a:solidFill>
                  <a:schemeClr val="tx1"/>
                </a:solidFill>
              </a:rPr>
              <a:t> </a:t>
            </a:r>
            <a:r>
              <a:rPr lang="en-US" b="1" dirty="0">
                <a:solidFill>
                  <a:schemeClr val="tx1"/>
                </a:solidFill>
              </a:rPr>
              <a:t>assumptions</a:t>
            </a:r>
            <a:r>
              <a:rPr lang="en-US" dirty="0">
                <a:solidFill>
                  <a:schemeClr val="tx1"/>
                </a:solidFill>
              </a:rPr>
              <a:t> must be considered:</a:t>
            </a:r>
          </a:p>
          <a:p>
            <a:pPr lvl="1">
              <a:buFont typeface="Wingdings" panose="05000000000000000000" pitchFamily="2" charset="2"/>
              <a:buChar char="Ø"/>
            </a:pPr>
            <a:r>
              <a:rPr lang="en-US" dirty="0">
                <a:solidFill>
                  <a:schemeClr val="tx1"/>
                </a:solidFill>
              </a:rPr>
              <a:t> </a:t>
            </a:r>
            <a:r>
              <a:rPr lang="en-US" sz="2000" dirty="0">
                <a:solidFill>
                  <a:schemeClr val="tx1"/>
                </a:solidFill>
              </a:rPr>
              <a:t>Cases where </a:t>
            </a:r>
            <a:r>
              <a:rPr lang="en-US" sz="2000" b="1" i="1" dirty="0">
                <a:solidFill>
                  <a:schemeClr val="tx1"/>
                </a:solidFill>
              </a:rPr>
              <a:t>listen-delay-seconds </a:t>
            </a:r>
            <a:r>
              <a:rPr lang="en-US" sz="2000" dirty="0">
                <a:solidFill>
                  <a:schemeClr val="tx1"/>
                </a:solidFill>
              </a:rPr>
              <a:t>is equal to </a:t>
            </a:r>
            <a:r>
              <a:rPr lang="en-US" sz="2000" b="1" dirty="0">
                <a:solidFill>
                  <a:schemeClr val="tx1"/>
                </a:solidFill>
              </a:rPr>
              <a:t>0</a:t>
            </a:r>
            <a:r>
              <a:rPr lang="en-US" sz="2000" dirty="0">
                <a:solidFill>
                  <a:schemeClr val="tx1"/>
                </a:solidFill>
              </a:rPr>
              <a:t> are </a:t>
            </a:r>
            <a:r>
              <a:rPr lang="en-US" sz="2000" b="1" dirty="0">
                <a:solidFill>
                  <a:schemeClr val="tx1"/>
                </a:solidFill>
              </a:rPr>
              <a:t>not considered</a:t>
            </a:r>
            <a:r>
              <a:rPr lang="en-US" sz="2000" dirty="0">
                <a:solidFill>
                  <a:schemeClr val="tx1"/>
                </a:solidFill>
              </a:rPr>
              <a:t>. They are simply impossible to find in musical contexts: in fact, BPM synchronization would occur instantly.</a:t>
            </a:r>
          </a:p>
          <a:p>
            <a:pPr lvl="1">
              <a:buFont typeface="Wingdings" panose="05000000000000000000" pitchFamily="2" charset="2"/>
              <a:buChar char="Ø"/>
            </a:pPr>
            <a:r>
              <a:rPr lang="en-US" sz="2000" dirty="0">
                <a:solidFill>
                  <a:schemeClr val="tx1"/>
                </a:solidFill>
              </a:rPr>
              <a:t> </a:t>
            </a:r>
            <a:r>
              <a:rPr lang="en-US" sz="2000" b="1" i="1" dirty="0">
                <a:solidFill>
                  <a:schemeClr val="tx1"/>
                </a:solidFill>
              </a:rPr>
              <a:t>Beats-per-bar</a:t>
            </a:r>
            <a:r>
              <a:rPr lang="en-US" sz="2000" dirty="0">
                <a:solidFill>
                  <a:schemeClr val="tx1"/>
                </a:solidFill>
              </a:rPr>
              <a:t> parameter </a:t>
            </a:r>
            <a:r>
              <a:rPr lang="en-US" sz="2000" b="1" dirty="0">
                <a:solidFill>
                  <a:schemeClr val="tx1"/>
                </a:solidFill>
              </a:rPr>
              <a:t>does not affect the system's dynamics</a:t>
            </a:r>
            <a:r>
              <a:rPr lang="en-US" sz="2000" dirty="0">
                <a:solidFill>
                  <a:schemeClr val="tx1"/>
                </a:solidFill>
              </a:rPr>
              <a:t>:  it simply alters how many musicians are playing on different beats, changing the overall rhythm of music.</a:t>
            </a:r>
          </a:p>
          <a:p>
            <a:pPr lvl="1">
              <a:buFont typeface="Wingdings" panose="05000000000000000000" pitchFamily="2" charset="2"/>
              <a:buChar char="Ø"/>
            </a:pPr>
            <a:r>
              <a:rPr lang="en-US" sz="2000" dirty="0">
                <a:solidFill>
                  <a:schemeClr val="tx1"/>
                </a:solidFill>
              </a:rPr>
              <a:t> </a:t>
            </a:r>
            <a:r>
              <a:rPr lang="en-US" sz="2000" b="1" i="1" dirty="0">
                <a:solidFill>
                  <a:schemeClr val="tx1"/>
                </a:solidFill>
              </a:rPr>
              <a:t>Bpm-mean-approximation</a:t>
            </a:r>
            <a:r>
              <a:rPr lang="en-US" sz="2000" dirty="0">
                <a:solidFill>
                  <a:schemeClr val="tx1"/>
                </a:solidFill>
              </a:rPr>
              <a:t> parameter affects only the </a:t>
            </a:r>
            <a:r>
              <a:rPr lang="en-US" sz="2000" b="1" dirty="0">
                <a:solidFill>
                  <a:schemeClr val="tx1"/>
                </a:solidFill>
              </a:rPr>
              <a:t>positivity</a:t>
            </a:r>
            <a:r>
              <a:rPr lang="en-US" sz="2000" dirty="0">
                <a:solidFill>
                  <a:schemeClr val="tx1"/>
                </a:solidFill>
              </a:rPr>
              <a:t> or </a:t>
            </a:r>
            <a:r>
              <a:rPr lang="en-US" sz="2000" b="1" dirty="0">
                <a:solidFill>
                  <a:schemeClr val="tx1"/>
                </a:solidFill>
              </a:rPr>
              <a:t>negativity</a:t>
            </a:r>
            <a:r>
              <a:rPr lang="en-US" sz="2000" dirty="0">
                <a:solidFill>
                  <a:schemeClr val="tx1"/>
                </a:solidFill>
              </a:rPr>
              <a:t> of </a:t>
            </a:r>
            <a:r>
              <a:rPr lang="en-US" sz="2000" b="1" i="1" dirty="0">
                <a:solidFill>
                  <a:schemeClr val="tx1"/>
                </a:solidFill>
              </a:rPr>
              <a:t>global mean BPM gap</a:t>
            </a:r>
            <a:r>
              <a:rPr lang="en-US" sz="2000" dirty="0">
                <a:solidFill>
                  <a:schemeClr val="tx1"/>
                </a:solidFill>
              </a:rPr>
              <a:t> from beginning of simulation to the convergence moment. </a:t>
            </a:r>
          </a:p>
          <a:p>
            <a:endParaRPr lang="en-US" dirty="0">
              <a:solidFill>
                <a:schemeClr val="tx1"/>
              </a:solidFill>
            </a:endParaRP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1241919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EB2F47-F335-4DD3-AE50-084E7EEF68A2}"/>
              </a:ext>
            </a:extLst>
          </p:cNvPr>
          <p:cNvSpPr>
            <a:spLocks noGrp="1"/>
          </p:cNvSpPr>
          <p:nvPr>
            <p:ph type="title"/>
          </p:nvPr>
        </p:nvSpPr>
        <p:spPr/>
        <p:txBody>
          <a:bodyPr/>
          <a:lstStyle/>
          <a:p>
            <a:r>
              <a:rPr lang="it-IT" b="1" dirty="0" err="1">
                <a:solidFill>
                  <a:schemeClr val="tx1"/>
                </a:solidFill>
              </a:rPr>
              <a:t>System's</a:t>
            </a:r>
            <a:r>
              <a:rPr lang="it-IT" b="1" dirty="0">
                <a:solidFill>
                  <a:schemeClr val="tx1"/>
                </a:solidFill>
              </a:rPr>
              <a:t> dynamics</a:t>
            </a:r>
          </a:p>
        </p:txBody>
      </p:sp>
      <p:sp>
        <p:nvSpPr>
          <p:cNvPr id="9" name="Segnaposto contenuto 8">
            <a:extLst>
              <a:ext uri="{FF2B5EF4-FFF2-40B4-BE49-F238E27FC236}">
                <a16:creationId xmlns:a16="http://schemas.microsoft.com/office/drawing/2014/main" id="{8EF7BDDC-9A19-4456-999A-BDE4D4C8D2F5}"/>
              </a:ext>
            </a:extLst>
          </p:cNvPr>
          <p:cNvSpPr>
            <a:spLocks noGrp="1"/>
          </p:cNvSpPr>
          <p:nvPr>
            <p:ph idx="1"/>
          </p:nvPr>
        </p:nvSpPr>
        <p:spPr>
          <a:xfrm>
            <a:off x="1097280" y="1845734"/>
            <a:ext cx="10058400" cy="785499"/>
          </a:xfrm>
        </p:spPr>
        <p:txBody>
          <a:bodyPr>
            <a:normAutofit/>
          </a:bodyPr>
          <a:lstStyle/>
          <a:p>
            <a:r>
              <a:rPr lang="en-US" dirty="0">
                <a:solidFill>
                  <a:schemeClr val="tx1"/>
                </a:solidFill>
              </a:rPr>
              <a:t>The following graph synthetizes the pivot table constructed from simulation's data: we can draw out some conclusions on  it:</a:t>
            </a:r>
          </a:p>
          <a:p>
            <a:endParaRPr lang="it-IT" dirty="0"/>
          </a:p>
        </p:txBody>
      </p:sp>
      <p:sp>
        <p:nvSpPr>
          <p:cNvPr id="10" name="CasellaDiTesto 9">
            <a:extLst>
              <a:ext uri="{FF2B5EF4-FFF2-40B4-BE49-F238E27FC236}">
                <a16:creationId xmlns:a16="http://schemas.microsoft.com/office/drawing/2014/main" id="{B6BA252F-F106-468A-9A39-323461E2AA98}"/>
              </a:ext>
            </a:extLst>
          </p:cNvPr>
          <p:cNvSpPr txBox="1"/>
          <p:nvPr/>
        </p:nvSpPr>
        <p:spPr>
          <a:xfrm>
            <a:off x="1097280" y="2491274"/>
            <a:ext cx="4687700" cy="3693319"/>
          </a:xfrm>
          <a:prstGeom prst="rect">
            <a:avLst/>
          </a:prstGeom>
          <a:noFill/>
        </p:spPr>
        <p:txBody>
          <a:bodyPr wrap="square" rtlCol="0">
            <a:spAutoFit/>
          </a:bodyPr>
          <a:lstStyle/>
          <a:p>
            <a:pPr marL="285750" indent="-285750">
              <a:buClr>
                <a:schemeClr val="accent1"/>
              </a:buClr>
              <a:buFont typeface="Wingdings" panose="05000000000000000000" pitchFamily="2" charset="2"/>
              <a:buChar char="Ø"/>
            </a:pPr>
            <a:r>
              <a:rPr lang="en-US" sz="1600" dirty="0"/>
              <a:t> </a:t>
            </a:r>
            <a:r>
              <a:rPr lang="en-US" b="1" i="1" dirty="0"/>
              <a:t>Radius</a:t>
            </a:r>
            <a:r>
              <a:rPr lang="en-US" dirty="0"/>
              <a:t> parameter begins to </a:t>
            </a:r>
            <a:r>
              <a:rPr lang="en-US" b="1" dirty="0"/>
              <a:t>affect</a:t>
            </a:r>
            <a:r>
              <a:rPr lang="en-US" dirty="0"/>
              <a:t> the system's </a:t>
            </a:r>
            <a:r>
              <a:rPr lang="en-US" b="1" dirty="0"/>
              <a:t>dynamics</a:t>
            </a:r>
            <a:r>
              <a:rPr lang="en-US" dirty="0"/>
              <a:t> </a:t>
            </a:r>
            <a:r>
              <a:rPr lang="en-US" b="1" dirty="0"/>
              <a:t>only when the number of musicians becomes important</a:t>
            </a:r>
            <a:r>
              <a:rPr lang="en-US" dirty="0"/>
              <a:t>. As this grows up, the radius equal to 1 is no more enough to guarantee a small time of convergence, especially when also the listen delay is high, as we can see from the peak.</a:t>
            </a:r>
            <a:br>
              <a:rPr lang="en-US" dirty="0"/>
            </a:br>
            <a:endParaRPr lang="en-US" dirty="0"/>
          </a:p>
          <a:p>
            <a:pPr marL="285750" indent="-285750">
              <a:buClr>
                <a:schemeClr val="accent1"/>
              </a:buClr>
              <a:buFont typeface="Wingdings" panose="05000000000000000000" pitchFamily="2" charset="2"/>
              <a:buChar char="Ø"/>
            </a:pPr>
            <a:r>
              <a:rPr lang="en-US" dirty="0"/>
              <a:t> We can interpret short </a:t>
            </a:r>
            <a:r>
              <a:rPr lang="en-US" b="1" dirty="0"/>
              <a:t>listen delay seconds </a:t>
            </a:r>
            <a:r>
              <a:rPr lang="en-US" dirty="0"/>
              <a:t>as the ability of musicians to adapt efficiently. In fact, </a:t>
            </a:r>
            <a:r>
              <a:rPr lang="en-US" b="1" dirty="0"/>
              <a:t>as they double up</a:t>
            </a:r>
            <a:r>
              <a:rPr lang="en-US" dirty="0"/>
              <a:t>, we can see that also the </a:t>
            </a:r>
            <a:r>
              <a:rPr lang="en-US" b="1" dirty="0"/>
              <a:t>seconds to synchronization at least double up</a:t>
            </a:r>
            <a:r>
              <a:rPr lang="en-US" dirty="0"/>
              <a:t>.</a:t>
            </a:r>
          </a:p>
        </p:txBody>
      </p:sp>
      <p:pic>
        <p:nvPicPr>
          <p:cNvPr id="12" name="Immagine 11">
            <a:extLst>
              <a:ext uri="{FF2B5EF4-FFF2-40B4-BE49-F238E27FC236}">
                <a16:creationId xmlns:a16="http://schemas.microsoft.com/office/drawing/2014/main" id="{C58BBA78-4D3C-44E4-BD51-6A9BFC29D4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2260" y="2488709"/>
            <a:ext cx="6106527" cy="369588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009196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EB2F47-F335-4DD3-AE50-084E7EEF68A2}"/>
              </a:ext>
            </a:extLst>
          </p:cNvPr>
          <p:cNvSpPr>
            <a:spLocks noGrp="1"/>
          </p:cNvSpPr>
          <p:nvPr>
            <p:ph type="title"/>
          </p:nvPr>
        </p:nvSpPr>
        <p:spPr/>
        <p:txBody>
          <a:bodyPr/>
          <a:lstStyle/>
          <a:p>
            <a:r>
              <a:rPr lang="en-US" b="1" dirty="0">
                <a:solidFill>
                  <a:schemeClr val="tx1"/>
                </a:solidFill>
              </a:rPr>
              <a:t>Conclusions</a:t>
            </a:r>
          </a:p>
        </p:txBody>
      </p:sp>
      <p:sp>
        <p:nvSpPr>
          <p:cNvPr id="9" name="Segnaposto contenuto 8">
            <a:extLst>
              <a:ext uri="{FF2B5EF4-FFF2-40B4-BE49-F238E27FC236}">
                <a16:creationId xmlns:a16="http://schemas.microsoft.com/office/drawing/2014/main" id="{8EF7BDDC-9A19-4456-999A-BDE4D4C8D2F5}"/>
              </a:ext>
            </a:extLst>
          </p:cNvPr>
          <p:cNvSpPr>
            <a:spLocks noGrp="1"/>
          </p:cNvSpPr>
          <p:nvPr>
            <p:ph idx="1"/>
          </p:nvPr>
        </p:nvSpPr>
        <p:spPr>
          <a:xfrm>
            <a:off x="1097280" y="1845734"/>
            <a:ext cx="10058400" cy="1277094"/>
          </a:xfrm>
        </p:spPr>
        <p:txBody>
          <a:bodyPr>
            <a:normAutofit/>
          </a:bodyPr>
          <a:lstStyle/>
          <a:p>
            <a:r>
              <a:rPr lang="en-US" dirty="0">
                <a:solidFill>
                  <a:schemeClr val="tx1"/>
                </a:solidFill>
              </a:rPr>
              <a:t>The developed model shows for sure an </a:t>
            </a:r>
            <a:r>
              <a:rPr lang="en-US" b="1" dirty="0">
                <a:solidFill>
                  <a:schemeClr val="tx1"/>
                </a:solidFill>
              </a:rPr>
              <a:t>adaptive</a:t>
            </a:r>
            <a:r>
              <a:rPr lang="en-US" dirty="0">
                <a:solidFill>
                  <a:schemeClr val="tx1"/>
                </a:solidFill>
              </a:rPr>
              <a:t> </a:t>
            </a:r>
            <a:r>
              <a:rPr lang="en-US" b="1" dirty="0">
                <a:solidFill>
                  <a:schemeClr val="tx1"/>
                </a:solidFill>
              </a:rPr>
              <a:t>distributed system </a:t>
            </a:r>
            <a:r>
              <a:rPr lang="en-US" dirty="0">
                <a:solidFill>
                  <a:schemeClr val="tx1"/>
                </a:solidFill>
              </a:rPr>
              <a:t>to random perturbations, but still there are strong assumptions like equal abilities among musicians in terms of listen delay. Anyway, the model has been written in order to be </a:t>
            </a:r>
            <a:r>
              <a:rPr lang="en-US" b="1" dirty="0">
                <a:solidFill>
                  <a:schemeClr val="tx1"/>
                </a:solidFill>
              </a:rPr>
              <a:t>easily extensible</a:t>
            </a:r>
            <a:r>
              <a:rPr lang="en-US" dirty="0">
                <a:solidFill>
                  <a:schemeClr val="tx1"/>
                </a:solidFill>
              </a:rPr>
              <a:t>, so we can think about to implement also these possible scenarios:</a:t>
            </a:r>
          </a:p>
          <a:p>
            <a:endParaRPr lang="it-IT" dirty="0"/>
          </a:p>
        </p:txBody>
      </p:sp>
      <p:pic>
        <p:nvPicPr>
          <p:cNvPr id="4" name="Immagine 3">
            <a:extLst>
              <a:ext uri="{FF2B5EF4-FFF2-40B4-BE49-F238E27FC236}">
                <a16:creationId xmlns:a16="http://schemas.microsoft.com/office/drawing/2014/main" id="{C4307F80-1FEF-4FCE-A876-21C67E98ED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58400" y="4964585"/>
            <a:ext cx="1097280" cy="1097280"/>
          </a:xfrm>
          <a:prstGeom prst="rect">
            <a:avLst/>
          </a:prstGeom>
        </p:spPr>
      </p:pic>
      <p:sp>
        <p:nvSpPr>
          <p:cNvPr id="5" name="CasellaDiTesto 4">
            <a:extLst>
              <a:ext uri="{FF2B5EF4-FFF2-40B4-BE49-F238E27FC236}">
                <a16:creationId xmlns:a16="http://schemas.microsoft.com/office/drawing/2014/main" id="{637C654B-0F7B-4696-AB91-1878A87BE0E0}"/>
              </a:ext>
            </a:extLst>
          </p:cNvPr>
          <p:cNvSpPr txBox="1"/>
          <p:nvPr/>
        </p:nvSpPr>
        <p:spPr>
          <a:xfrm>
            <a:off x="1097280" y="3122827"/>
            <a:ext cx="7598851" cy="2390398"/>
          </a:xfrm>
          <a:prstGeom prst="rect">
            <a:avLst/>
          </a:prstGeom>
          <a:noFill/>
        </p:spPr>
        <p:txBody>
          <a:bodyPr wrap="square" rtlCol="0">
            <a:spAutoFit/>
          </a:bodyPr>
          <a:lstStyle/>
          <a:p>
            <a:pPr marL="91440" marR="0" lvl="0" indent="-91440" algn="l" defTabSz="914400" rtl="0" eaLnBrk="1" fontAlgn="auto" latinLnBrk="0" hangingPunct="1">
              <a:lnSpc>
                <a:spcPct val="90000"/>
              </a:lnSpc>
              <a:spcBef>
                <a:spcPts val="1200"/>
              </a:spcBef>
              <a:spcAft>
                <a:spcPts val="200"/>
              </a:spcAft>
              <a:buClr>
                <a:srgbClr val="E48312"/>
              </a:buClr>
              <a:buSzPct val="100000"/>
              <a:buFont typeface="Wingdings" panose="05000000000000000000" pitchFamily="2" charset="2"/>
              <a:buChar char="Ø"/>
              <a:tabLst/>
              <a:defRPr/>
            </a:pPr>
            <a:r>
              <a:rPr kumimoji="0" lang="en-US" sz="2000" b="0" i="0" u="none" strike="noStrike" kern="1200" cap="none" spc="0" normalizeH="0" baseline="0" noProof="0" dirty="0">
                <a:ln>
                  <a:noFill/>
                </a:ln>
                <a:solidFill>
                  <a:srgbClr val="000000"/>
                </a:solidFill>
                <a:effectLst/>
                <a:uLnTx/>
                <a:uFillTx/>
                <a:latin typeface="Calibri" panose="020F0502020204030204"/>
                <a:ea typeface="+mn-ea"/>
                <a:cs typeface="+mn-cs"/>
              </a:rPr>
              <a:t> Assigning to each musician different listen delays to </a:t>
            </a:r>
            <a:r>
              <a:rPr kumimoji="0" lang="en-US" sz="2000" b="1" i="0" u="none" strike="noStrike" kern="1200" cap="none" spc="0" normalizeH="0" baseline="0" noProof="0" dirty="0">
                <a:ln>
                  <a:noFill/>
                </a:ln>
                <a:solidFill>
                  <a:srgbClr val="000000"/>
                </a:solidFill>
                <a:effectLst/>
                <a:uLnTx/>
                <a:uFillTx/>
                <a:latin typeface="Calibri" panose="020F0502020204030204"/>
                <a:ea typeface="+mn-ea"/>
                <a:cs typeface="+mn-cs"/>
              </a:rPr>
              <a:t>differentiate skills</a:t>
            </a:r>
            <a:r>
              <a:rPr kumimoji="0" lang="en-US" sz="2000" b="0" i="0" u="none" strike="noStrike" kern="1200" cap="none" spc="0" normalizeH="0" baseline="0" noProof="0" dirty="0">
                <a:ln>
                  <a:noFill/>
                </a:ln>
                <a:solidFill>
                  <a:srgbClr val="000000"/>
                </a:solidFill>
                <a:effectLst/>
                <a:uLnTx/>
                <a:uFillTx/>
                <a:latin typeface="Calibri" panose="020F0502020204030204"/>
                <a:ea typeface="+mn-ea"/>
                <a:cs typeface="+mn-cs"/>
              </a:rPr>
              <a:t>.</a:t>
            </a:r>
          </a:p>
          <a:p>
            <a:pPr marL="91440" marR="0" lvl="0" indent="-91440" algn="l" defTabSz="914400" rtl="0" eaLnBrk="1" fontAlgn="auto" latinLnBrk="0" hangingPunct="1">
              <a:lnSpc>
                <a:spcPct val="90000"/>
              </a:lnSpc>
              <a:spcBef>
                <a:spcPts val="1200"/>
              </a:spcBef>
              <a:spcAft>
                <a:spcPts val="200"/>
              </a:spcAft>
              <a:buClr>
                <a:srgbClr val="E48312"/>
              </a:buClr>
              <a:buSzPct val="100000"/>
              <a:buFont typeface="Wingdings" panose="05000000000000000000" pitchFamily="2" charset="2"/>
              <a:buChar char="Ø"/>
              <a:tabLst/>
              <a:defRPr/>
            </a:pPr>
            <a:r>
              <a:rPr kumimoji="0" lang="en-US" sz="2000" b="0" i="0" u="none" strike="noStrike" kern="1200" cap="none" spc="0" normalizeH="0" baseline="0" noProof="0" dirty="0">
                <a:ln>
                  <a:noFill/>
                </a:ln>
                <a:solidFill>
                  <a:srgbClr val="000000"/>
                </a:solidFill>
                <a:effectLst/>
                <a:uLnTx/>
                <a:uFillTx/>
                <a:latin typeface="Calibri" panose="020F0502020204030204"/>
                <a:ea typeface="+mn-ea"/>
                <a:cs typeface="+mn-cs"/>
              </a:rPr>
              <a:t> Introducing </a:t>
            </a:r>
            <a:r>
              <a:rPr kumimoji="0" lang="en-US" sz="2000" b="1" i="0" u="none" strike="noStrike" kern="1200" cap="none" spc="0" normalizeH="0" baseline="0" noProof="0" dirty="0">
                <a:ln>
                  <a:noFill/>
                </a:ln>
                <a:solidFill>
                  <a:srgbClr val="000000"/>
                </a:solidFill>
                <a:effectLst/>
                <a:uLnTx/>
                <a:uFillTx/>
                <a:latin typeface="Calibri" panose="020F0502020204030204"/>
                <a:ea typeface="+mn-ea"/>
                <a:cs typeface="+mn-cs"/>
              </a:rPr>
              <a:t>deaf musicians </a:t>
            </a:r>
            <a:r>
              <a:rPr kumimoji="0" lang="en-US" sz="2000" b="0" i="0" u="none" strike="noStrike" kern="1200" cap="none" spc="0" normalizeH="0" baseline="0" noProof="0" dirty="0">
                <a:ln>
                  <a:noFill/>
                </a:ln>
                <a:solidFill>
                  <a:srgbClr val="000000"/>
                </a:solidFill>
                <a:effectLst/>
                <a:uLnTx/>
                <a:uFillTx/>
                <a:latin typeface="Calibri" panose="020F0502020204030204"/>
                <a:ea typeface="+mn-ea"/>
                <a:cs typeface="+mn-cs"/>
              </a:rPr>
              <a:t>to see how much this impact the overall timing.</a:t>
            </a:r>
          </a:p>
          <a:p>
            <a:pPr marL="91440" marR="0" lvl="0" indent="-91440" algn="l" defTabSz="914400" rtl="0" eaLnBrk="1" fontAlgn="auto" latinLnBrk="0" hangingPunct="1">
              <a:lnSpc>
                <a:spcPct val="90000"/>
              </a:lnSpc>
              <a:spcBef>
                <a:spcPts val="1200"/>
              </a:spcBef>
              <a:spcAft>
                <a:spcPts val="200"/>
              </a:spcAft>
              <a:buClr>
                <a:srgbClr val="E48312"/>
              </a:buClr>
              <a:buSzPct val="100000"/>
              <a:buFont typeface="Wingdings" panose="05000000000000000000" pitchFamily="2" charset="2"/>
              <a:buChar char="Ø"/>
              <a:tabLst/>
              <a:defRPr/>
            </a:pPr>
            <a:r>
              <a:rPr kumimoji="0" lang="en-US" sz="2000" b="0" i="0" u="none" strike="noStrike" kern="1200" cap="none" spc="0" normalizeH="0" baseline="0" noProof="0" dirty="0">
                <a:ln>
                  <a:noFill/>
                </a:ln>
                <a:solidFill>
                  <a:srgbClr val="000000"/>
                </a:solidFill>
                <a:effectLst/>
                <a:uLnTx/>
                <a:uFillTx/>
                <a:latin typeface="Calibri" panose="020F0502020204030204"/>
                <a:ea typeface="+mn-ea"/>
                <a:cs typeface="+mn-cs"/>
              </a:rPr>
              <a:t> Providing </a:t>
            </a:r>
            <a:r>
              <a:rPr kumimoji="0" lang="en-US" sz="2000" b="1" i="0" u="none" strike="noStrike" kern="1200" cap="none" spc="0" normalizeH="0" baseline="0" noProof="0" dirty="0">
                <a:ln>
                  <a:noFill/>
                </a:ln>
                <a:solidFill>
                  <a:srgbClr val="000000"/>
                </a:solidFill>
                <a:effectLst/>
                <a:uLnTx/>
                <a:uFillTx/>
                <a:latin typeface="Calibri" panose="020F0502020204030204"/>
                <a:ea typeface="+mn-ea"/>
                <a:cs typeface="+mn-cs"/>
              </a:rPr>
              <a:t>classes of musicians</a:t>
            </a:r>
            <a:r>
              <a:rPr kumimoji="0" lang="en-US" sz="2000" b="0" i="0" u="none" strike="noStrike" kern="1200" cap="none" spc="0" normalizeH="0" baseline="0" noProof="0" dirty="0">
                <a:ln>
                  <a:noFill/>
                </a:ln>
                <a:solidFill>
                  <a:srgbClr val="000000"/>
                </a:solidFill>
                <a:effectLst/>
                <a:uLnTx/>
                <a:uFillTx/>
                <a:latin typeface="Calibri" panose="020F0502020204030204"/>
                <a:ea typeface="+mn-ea"/>
                <a:cs typeface="+mn-cs"/>
              </a:rPr>
              <a:t> playing same musical sheets, as normally happens in an orchestra. Would they still be able to synchronize their BPM in a distributed way?</a:t>
            </a:r>
          </a:p>
        </p:txBody>
      </p:sp>
      <p:pic>
        <p:nvPicPr>
          <p:cNvPr id="1028" name="Picture 4" descr="Beethoven; the Deaf Musician | Deaf culture facts, Deaf culture, Deaf">
            <a:extLst>
              <a:ext uri="{FF2B5EF4-FFF2-40B4-BE49-F238E27FC236}">
                <a16:creationId xmlns:a16="http://schemas.microsoft.com/office/drawing/2014/main" id="{B93315CB-1714-4CD6-9068-407E00E5EA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25772" y="4478927"/>
            <a:ext cx="1070696" cy="971316"/>
          </a:xfrm>
          <a:prstGeom prst="rect">
            <a:avLst/>
          </a:prstGeom>
          <a:noFill/>
          <a:extLst>
            <a:ext uri="{909E8E84-426E-40DD-AFC4-6F175D3DCCD1}">
              <a14:hiddenFill xmlns:a14="http://schemas.microsoft.com/office/drawing/2010/main">
                <a:solidFill>
                  <a:srgbClr val="FFFFFF"/>
                </a:solidFill>
              </a14:hiddenFill>
            </a:ext>
          </a:extLst>
        </p:spPr>
      </p:pic>
      <p:pic>
        <p:nvPicPr>
          <p:cNvPr id="13" name="Immagine 12">
            <a:extLst>
              <a:ext uri="{FF2B5EF4-FFF2-40B4-BE49-F238E27FC236}">
                <a16:creationId xmlns:a16="http://schemas.microsoft.com/office/drawing/2014/main" id="{FD614F9C-45D2-4BDD-9CEF-45F23BBF0AE2}"/>
              </a:ext>
            </a:extLst>
          </p:cNvPr>
          <p:cNvPicPr>
            <a:picLocks noChangeAspect="1"/>
          </p:cNvPicPr>
          <p:nvPr/>
        </p:nvPicPr>
        <p:blipFill rotWithShape="1">
          <a:blip r:embed="rId4">
            <a:extLst>
              <a:ext uri="{28A0092B-C50C-407E-A947-70E740481C1C}">
                <a14:useLocalDpi xmlns:a14="http://schemas.microsoft.com/office/drawing/2010/main" val="0"/>
              </a:ext>
            </a:extLst>
          </a:blip>
          <a:srcRect l="5357" t="11352" r="55230" b="11199"/>
          <a:stretch/>
        </p:blipFill>
        <p:spPr>
          <a:xfrm>
            <a:off x="9141033" y="2959850"/>
            <a:ext cx="1834734" cy="1802671"/>
          </a:xfrm>
          <a:prstGeom prst="ellipse">
            <a:avLst/>
          </a:prstGeom>
          <a:ln w="76200">
            <a:solidFill>
              <a:schemeClr val="tx1"/>
            </a:solidFill>
          </a:ln>
          <a:effectLst>
            <a:softEdge rad="112500"/>
          </a:effectLst>
        </p:spPr>
      </p:pic>
    </p:spTree>
    <p:extLst>
      <p:ext uri="{BB962C8B-B14F-4D97-AF65-F5344CB8AC3E}">
        <p14:creationId xmlns:p14="http://schemas.microsoft.com/office/powerpoint/2010/main" val="2298876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E00DDF16-33BD-43F1-B694-F9CFFD8B35AD}"/>
              </a:ext>
            </a:extLst>
          </p:cNvPr>
          <p:cNvSpPr>
            <a:spLocks noGrp="1"/>
          </p:cNvSpPr>
          <p:nvPr>
            <p:ph type="title"/>
          </p:nvPr>
        </p:nvSpPr>
        <p:spPr/>
        <p:txBody>
          <a:bodyPr/>
          <a:lstStyle/>
          <a:p>
            <a:r>
              <a:rPr lang="it-IT" sz="4800" b="1" i="1" dirty="0"/>
              <a:t>Thanks for </a:t>
            </a:r>
            <a:r>
              <a:rPr lang="it-IT" sz="4800" b="1" i="1" dirty="0" err="1"/>
              <a:t>your</a:t>
            </a:r>
            <a:r>
              <a:rPr lang="it-IT" sz="4800" b="1" i="1" dirty="0"/>
              <a:t> </a:t>
            </a:r>
            <a:r>
              <a:rPr lang="it-IT" sz="4800" b="1" i="1" dirty="0" err="1"/>
              <a:t>attention</a:t>
            </a:r>
            <a:r>
              <a:rPr lang="it-IT" sz="4800" b="1" i="1" dirty="0"/>
              <a:t>!</a:t>
            </a:r>
          </a:p>
        </p:txBody>
      </p:sp>
      <p:sp>
        <p:nvSpPr>
          <p:cNvPr id="2" name="Segnaposto immagine 1">
            <a:extLst>
              <a:ext uri="{FF2B5EF4-FFF2-40B4-BE49-F238E27FC236}">
                <a16:creationId xmlns:a16="http://schemas.microsoft.com/office/drawing/2014/main" id="{4A4A9563-57F5-4140-A24F-6355B55788FD}"/>
              </a:ext>
            </a:extLst>
          </p:cNvPr>
          <p:cNvSpPr>
            <a:spLocks noGrp="1"/>
          </p:cNvSpPr>
          <p:nvPr>
            <p:ph type="pic" idx="1"/>
          </p:nvPr>
        </p:nvSpPr>
        <p:spPr/>
      </p:sp>
      <p:pic>
        <p:nvPicPr>
          <p:cNvPr id="1026" name="Picture 2" descr="Rockin&amp;#39;1000, la rock band più grande del mondo lancia una raccolta fondi">
            <a:extLst>
              <a:ext uri="{FF2B5EF4-FFF2-40B4-BE49-F238E27FC236}">
                <a16:creationId xmlns:a16="http://schemas.microsoft.com/office/drawing/2014/main" id="{E62DE6B5-B815-460C-9A63-7EA46E793578}"/>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t="19498" r="120" b="2038"/>
          <a:stretch/>
        </p:blipFill>
        <p:spPr bwMode="auto">
          <a:xfrm>
            <a:off x="0" y="0"/>
            <a:ext cx="12192000" cy="4926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688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EB2F47-F335-4DD3-AE50-084E7EEF68A2}"/>
              </a:ext>
            </a:extLst>
          </p:cNvPr>
          <p:cNvSpPr>
            <a:spLocks noGrp="1"/>
          </p:cNvSpPr>
          <p:nvPr>
            <p:ph type="title"/>
          </p:nvPr>
        </p:nvSpPr>
        <p:spPr/>
        <p:txBody>
          <a:bodyPr/>
          <a:lstStyle/>
          <a:p>
            <a:r>
              <a:rPr lang="en-US" b="1" dirty="0">
                <a:solidFill>
                  <a:schemeClr val="tx1"/>
                </a:solidFill>
              </a:rPr>
              <a:t>Introduction</a:t>
            </a:r>
          </a:p>
        </p:txBody>
      </p:sp>
      <p:sp>
        <p:nvSpPr>
          <p:cNvPr id="3" name="Segnaposto contenuto 2">
            <a:extLst>
              <a:ext uri="{FF2B5EF4-FFF2-40B4-BE49-F238E27FC236}">
                <a16:creationId xmlns:a16="http://schemas.microsoft.com/office/drawing/2014/main" id="{D8E602BF-A07B-4964-B4F9-78C3EB16727C}"/>
              </a:ext>
            </a:extLst>
          </p:cNvPr>
          <p:cNvSpPr>
            <a:spLocks noGrp="1"/>
          </p:cNvSpPr>
          <p:nvPr>
            <p:ph idx="1"/>
          </p:nvPr>
        </p:nvSpPr>
        <p:spPr>
          <a:xfrm>
            <a:off x="1097280" y="1845734"/>
            <a:ext cx="10058400" cy="2129107"/>
          </a:xfrm>
        </p:spPr>
        <p:txBody>
          <a:bodyPr/>
          <a:lstStyle/>
          <a:p>
            <a:r>
              <a:rPr lang="en-US" b="1" dirty="0" err="1">
                <a:solidFill>
                  <a:schemeClr val="tx1"/>
                </a:solidFill>
              </a:rPr>
              <a:t>NetLogo</a:t>
            </a:r>
            <a:r>
              <a:rPr lang="en-US" dirty="0">
                <a:solidFill>
                  <a:schemeClr val="tx1"/>
                </a:solidFill>
              </a:rPr>
              <a:t> is a </a:t>
            </a:r>
            <a:r>
              <a:rPr lang="en-US" i="1" dirty="0">
                <a:solidFill>
                  <a:schemeClr val="tx1"/>
                </a:solidFill>
              </a:rPr>
              <a:t>multi-agent</a:t>
            </a:r>
            <a:r>
              <a:rPr lang="en-US" dirty="0">
                <a:solidFill>
                  <a:schemeClr val="tx1"/>
                </a:solidFill>
              </a:rPr>
              <a:t> programmable modeling environment. It has been used to develop the following original model and to make experiments on it with different parameters. </a:t>
            </a:r>
          </a:p>
          <a:p>
            <a:r>
              <a:rPr lang="en-US" dirty="0">
                <a:solidFill>
                  <a:schemeClr val="tx1"/>
                </a:solidFill>
              </a:rPr>
              <a:t>The model demonstrates a group of </a:t>
            </a:r>
            <a:r>
              <a:rPr lang="en-US" b="1" dirty="0">
                <a:solidFill>
                  <a:schemeClr val="tx1"/>
                </a:solidFill>
              </a:rPr>
              <a:t>musicians</a:t>
            </a:r>
            <a:r>
              <a:rPr lang="en-US" dirty="0">
                <a:solidFill>
                  <a:schemeClr val="tx1"/>
                </a:solidFill>
              </a:rPr>
              <a:t> </a:t>
            </a:r>
            <a:r>
              <a:rPr lang="en-US" b="1" dirty="0">
                <a:solidFill>
                  <a:schemeClr val="tx1"/>
                </a:solidFill>
              </a:rPr>
              <a:t>synchronizing</a:t>
            </a:r>
            <a:r>
              <a:rPr lang="en-US" dirty="0">
                <a:solidFill>
                  <a:schemeClr val="tx1"/>
                </a:solidFill>
              </a:rPr>
              <a:t> their perception of time in terms of </a:t>
            </a:r>
            <a:r>
              <a:rPr lang="en-US" b="1" dirty="0">
                <a:solidFill>
                  <a:schemeClr val="tx1"/>
                </a:solidFill>
              </a:rPr>
              <a:t>BPM</a:t>
            </a:r>
            <a:r>
              <a:rPr lang="en-US" dirty="0">
                <a:solidFill>
                  <a:schemeClr val="tx1"/>
                </a:solidFill>
              </a:rPr>
              <a:t> </a:t>
            </a:r>
            <a:r>
              <a:rPr lang="en-US" i="1" dirty="0">
                <a:solidFill>
                  <a:schemeClr val="tx1"/>
                </a:solidFill>
              </a:rPr>
              <a:t>(beats-per-minute). </a:t>
            </a:r>
            <a:r>
              <a:rPr lang="en-US" dirty="0">
                <a:solidFill>
                  <a:schemeClr val="tx1"/>
                </a:solidFill>
              </a:rPr>
              <a:t>Musicians play but also listen to what the others are playing and try to adapt their speed of playing to what they perceive. It is a good example of how a distributed system can coordinate itself </a:t>
            </a:r>
            <a:r>
              <a:rPr lang="en-US" b="1" dirty="0">
                <a:solidFill>
                  <a:schemeClr val="tx1"/>
                </a:solidFill>
              </a:rPr>
              <a:t>without any central coordinator</a:t>
            </a:r>
            <a:r>
              <a:rPr lang="en-US" dirty="0">
                <a:solidFill>
                  <a:schemeClr val="tx1"/>
                </a:solidFill>
              </a:rPr>
              <a:t>.</a:t>
            </a:r>
          </a:p>
        </p:txBody>
      </p:sp>
      <p:pic>
        <p:nvPicPr>
          <p:cNvPr id="1026" name="Picture 2" descr="NetLogo Home Page">
            <a:extLst>
              <a:ext uri="{FF2B5EF4-FFF2-40B4-BE49-F238E27FC236}">
                <a16:creationId xmlns:a16="http://schemas.microsoft.com/office/drawing/2014/main" id="{2E0E5C7E-281A-49E2-BECB-7D45BCAA36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2686" y="988906"/>
            <a:ext cx="4362994" cy="5817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ockin&amp;#39;1000, la nuova sfida è Saint Cecilia dei Foo Fighters">
            <a:extLst>
              <a:ext uri="{FF2B5EF4-FFF2-40B4-BE49-F238E27FC236}">
                <a16:creationId xmlns:a16="http://schemas.microsoft.com/office/drawing/2014/main" id="{51EAC0A6-CD92-42BF-920A-19D84AD547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2137" y="3900196"/>
            <a:ext cx="3853543" cy="192677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CasellaDiTesto 3">
            <a:extLst>
              <a:ext uri="{FF2B5EF4-FFF2-40B4-BE49-F238E27FC236}">
                <a16:creationId xmlns:a16="http://schemas.microsoft.com/office/drawing/2014/main" id="{C82779B0-68C7-4EEA-8A99-64F0440F6438}"/>
              </a:ext>
            </a:extLst>
          </p:cNvPr>
          <p:cNvSpPr txBox="1"/>
          <p:nvPr/>
        </p:nvSpPr>
        <p:spPr>
          <a:xfrm>
            <a:off x="1097280" y="3900196"/>
            <a:ext cx="5564777" cy="2308324"/>
          </a:xfrm>
          <a:prstGeom prst="rect">
            <a:avLst/>
          </a:prstGeom>
          <a:noFill/>
        </p:spPr>
        <p:txBody>
          <a:bodyPr wrap="square" rtlCol="0">
            <a:spAutoFit/>
          </a:bodyPr>
          <a:lstStyle/>
          <a:p>
            <a:r>
              <a:rPr lang="en-US" dirty="0">
                <a:solidFill>
                  <a:schemeClr val="tx1"/>
                </a:solidFill>
              </a:rPr>
              <a:t>The idea came up from events like the ones organized by </a:t>
            </a:r>
            <a:r>
              <a:rPr lang="en-US" b="1" i="1" dirty="0">
                <a:solidFill>
                  <a:schemeClr val="tx1"/>
                </a:solidFill>
              </a:rPr>
              <a:t>Rockin’1000</a:t>
            </a:r>
            <a:r>
              <a:rPr lang="en-US" dirty="0">
                <a:solidFill>
                  <a:schemeClr val="tx1"/>
                </a:solidFill>
              </a:rPr>
              <a:t>, where a huge number of musicians play together thanks to a centralized metronome: in this way, they perceive the same BPM from the beginning. </a:t>
            </a:r>
          </a:p>
          <a:p>
            <a:r>
              <a:rPr lang="en-US" i="1" dirty="0">
                <a:solidFill>
                  <a:schemeClr val="tx1"/>
                </a:solidFill>
              </a:rPr>
              <a:t>But</a:t>
            </a:r>
            <a:r>
              <a:rPr lang="en-US" dirty="0">
                <a:solidFill>
                  <a:schemeClr val="tx1"/>
                </a:solidFill>
              </a:rPr>
              <a:t> </a:t>
            </a:r>
            <a:r>
              <a:rPr lang="en-US" i="1" dirty="0">
                <a:solidFill>
                  <a:schemeClr val="tx1"/>
                </a:solidFill>
              </a:rPr>
              <a:t>what if they had no metronome? Would they still be able to coordinate and play at same speed? </a:t>
            </a:r>
            <a:r>
              <a:rPr lang="en-US" dirty="0">
                <a:solidFill>
                  <a:schemeClr val="tx1"/>
                </a:solidFill>
              </a:rPr>
              <a:t>This model tries to answer the question.</a:t>
            </a:r>
          </a:p>
          <a:p>
            <a:endParaRPr lang="it-IT" dirty="0"/>
          </a:p>
        </p:txBody>
      </p:sp>
      <p:pic>
        <p:nvPicPr>
          <p:cNvPr id="1030" name="Picture 6" descr="Rockin1000">
            <a:extLst>
              <a:ext uri="{FF2B5EF4-FFF2-40B4-BE49-F238E27FC236}">
                <a16:creationId xmlns:a16="http://schemas.microsoft.com/office/drawing/2014/main" id="{444AF64F-330B-4AD3-B1E8-4E246483EE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129337">
            <a:off x="10758223" y="3790129"/>
            <a:ext cx="672992" cy="326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741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EB2F47-F335-4DD3-AE50-084E7EEF68A2}"/>
              </a:ext>
            </a:extLst>
          </p:cNvPr>
          <p:cNvSpPr>
            <a:spLocks noGrp="1"/>
          </p:cNvSpPr>
          <p:nvPr>
            <p:ph type="title"/>
          </p:nvPr>
        </p:nvSpPr>
        <p:spPr/>
        <p:txBody>
          <a:bodyPr/>
          <a:lstStyle/>
          <a:p>
            <a:r>
              <a:rPr lang="it-IT" b="1" dirty="0" err="1">
                <a:solidFill>
                  <a:schemeClr val="tx1"/>
                </a:solidFill>
              </a:rPr>
              <a:t>Introduction</a:t>
            </a:r>
            <a:endParaRPr lang="it-IT" b="1" dirty="0">
              <a:solidFill>
                <a:schemeClr val="tx1"/>
              </a:solidFill>
            </a:endParaRPr>
          </a:p>
        </p:txBody>
      </p:sp>
      <p:sp>
        <p:nvSpPr>
          <p:cNvPr id="3" name="Segnaposto contenuto 2">
            <a:extLst>
              <a:ext uri="{FF2B5EF4-FFF2-40B4-BE49-F238E27FC236}">
                <a16:creationId xmlns:a16="http://schemas.microsoft.com/office/drawing/2014/main" id="{D8E602BF-A07B-4964-B4F9-78C3EB16727C}"/>
              </a:ext>
            </a:extLst>
          </p:cNvPr>
          <p:cNvSpPr>
            <a:spLocks noGrp="1"/>
          </p:cNvSpPr>
          <p:nvPr>
            <p:ph idx="1"/>
          </p:nvPr>
        </p:nvSpPr>
        <p:spPr>
          <a:xfrm>
            <a:off x="1097280" y="1845734"/>
            <a:ext cx="10058400" cy="4023222"/>
          </a:xfrm>
        </p:spPr>
        <p:txBody>
          <a:bodyPr>
            <a:normAutofit/>
          </a:bodyPr>
          <a:lstStyle/>
          <a:p>
            <a:r>
              <a:rPr lang="en-US" dirty="0">
                <a:solidFill>
                  <a:schemeClr val="tx1"/>
                </a:solidFill>
              </a:rPr>
              <a:t>Before presenting the model let's introduce some musical basic concepts.</a:t>
            </a:r>
          </a:p>
          <a:p>
            <a:pPr lvl="1">
              <a:buFont typeface="Wingdings" panose="05000000000000000000" pitchFamily="2" charset="2"/>
              <a:buChar char="Ø"/>
            </a:pPr>
            <a:r>
              <a:rPr lang="en-US" dirty="0">
                <a:solidFill>
                  <a:schemeClr val="tx1"/>
                </a:solidFill>
              </a:rPr>
              <a:t> </a:t>
            </a:r>
            <a:r>
              <a:rPr lang="en-US" b="1" dirty="0">
                <a:solidFill>
                  <a:schemeClr val="tx1"/>
                </a:solidFill>
              </a:rPr>
              <a:t>Beat</a:t>
            </a:r>
            <a:r>
              <a:rPr lang="en-US" dirty="0">
                <a:solidFill>
                  <a:schemeClr val="tx1"/>
                </a:solidFill>
              </a:rPr>
              <a:t>: a beat is defined as a </a:t>
            </a:r>
            <a:r>
              <a:rPr lang="en-US" b="1" dirty="0">
                <a:solidFill>
                  <a:schemeClr val="tx1"/>
                </a:solidFill>
              </a:rPr>
              <a:t>regular pulse </a:t>
            </a:r>
            <a:r>
              <a:rPr lang="en-US" dirty="0">
                <a:solidFill>
                  <a:schemeClr val="tx1"/>
                </a:solidFill>
              </a:rPr>
              <a:t>that underlies a musical pattern. It's the basic measurement of time. When listening to music, people tap their foot in time with the beat and musicians count this measurement when performing their tracks.</a:t>
            </a:r>
          </a:p>
          <a:p>
            <a:pPr lvl="1">
              <a:buFont typeface="Wingdings" panose="05000000000000000000" pitchFamily="2" charset="2"/>
              <a:buChar char="Ø"/>
            </a:pPr>
            <a:r>
              <a:rPr lang="en-US" dirty="0">
                <a:solidFill>
                  <a:schemeClr val="tx1"/>
                </a:solidFill>
              </a:rPr>
              <a:t> </a:t>
            </a:r>
            <a:r>
              <a:rPr lang="en-US" b="1" dirty="0">
                <a:solidFill>
                  <a:schemeClr val="tx1"/>
                </a:solidFill>
              </a:rPr>
              <a:t>BPM</a:t>
            </a:r>
            <a:r>
              <a:rPr lang="en-US" dirty="0">
                <a:solidFill>
                  <a:schemeClr val="tx1"/>
                </a:solidFill>
              </a:rPr>
              <a:t>: also defined as tempo, it is the </a:t>
            </a:r>
            <a:r>
              <a:rPr lang="en-US" b="1" dirty="0">
                <a:solidFill>
                  <a:schemeClr val="tx1"/>
                </a:solidFill>
              </a:rPr>
              <a:t>unit of measure for beats</a:t>
            </a:r>
            <a:r>
              <a:rPr lang="en-US" dirty="0">
                <a:solidFill>
                  <a:schemeClr val="tx1"/>
                </a:solidFill>
              </a:rPr>
              <a:t>. For instance, 120 BPM are measured as having 120 beats within a minute. It is basically the </a:t>
            </a:r>
            <a:r>
              <a:rPr lang="en-US" b="1" dirty="0">
                <a:solidFill>
                  <a:schemeClr val="tx1"/>
                </a:solidFill>
              </a:rPr>
              <a:t>speed</a:t>
            </a:r>
            <a:r>
              <a:rPr lang="en-US" dirty="0">
                <a:solidFill>
                  <a:schemeClr val="tx1"/>
                </a:solidFill>
              </a:rPr>
              <a:t> of that music is played at.</a:t>
            </a:r>
          </a:p>
          <a:p>
            <a:pPr lvl="1">
              <a:buFont typeface="Wingdings" panose="05000000000000000000" pitchFamily="2" charset="2"/>
              <a:buChar char="Ø"/>
            </a:pPr>
            <a:r>
              <a:rPr lang="en-US" i="1" dirty="0">
                <a:solidFill>
                  <a:schemeClr val="tx1"/>
                </a:solidFill>
              </a:rPr>
              <a:t> </a:t>
            </a:r>
            <a:r>
              <a:rPr lang="en-US" b="1" dirty="0">
                <a:solidFill>
                  <a:schemeClr val="tx1"/>
                </a:solidFill>
              </a:rPr>
              <a:t>Bar</a:t>
            </a:r>
            <a:r>
              <a:rPr lang="en-US" dirty="0">
                <a:solidFill>
                  <a:schemeClr val="tx1"/>
                </a:solidFill>
              </a:rPr>
              <a:t>: a bar is one small segment of music that holds some beats. Basically, </a:t>
            </a:r>
            <a:r>
              <a:rPr lang="en-US" b="1" dirty="0">
                <a:solidFill>
                  <a:schemeClr val="tx1"/>
                </a:solidFill>
              </a:rPr>
              <a:t>multiple beats make up a bar</a:t>
            </a:r>
            <a:r>
              <a:rPr lang="en-US" dirty="0">
                <a:solidFill>
                  <a:schemeClr val="tx1"/>
                </a:solidFill>
              </a:rPr>
              <a:t> and multiple bars make up a song. The number of beats in a bar is wholly dependent on the time signature of the specific song. The most popular </a:t>
            </a:r>
            <a:r>
              <a:rPr lang="en-US" b="1" dirty="0">
                <a:solidFill>
                  <a:schemeClr val="tx1"/>
                </a:solidFill>
              </a:rPr>
              <a:t>time signature</a:t>
            </a:r>
            <a:r>
              <a:rPr lang="en-US" dirty="0">
                <a:solidFill>
                  <a:schemeClr val="tx1"/>
                </a:solidFill>
              </a:rPr>
              <a:t> of all time is </a:t>
            </a:r>
            <a:r>
              <a:rPr lang="en-US" i="1" dirty="0">
                <a:solidFill>
                  <a:schemeClr val="tx1"/>
                </a:solidFill>
              </a:rPr>
              <a:t>4/4</a:t>
            </a:r>
            <a:r>
              <a:rPr lang="en-US" dirty="0">
                <a:solidFill>
                  <a:schemeClr val="tx1"/>
                </a:solidFill>
              </a:rPr>
              <a:t>. The first number indicates the number of beats to count per bar (four in this case), and the second number tells you what kind of note you need to be counting (a quarter note in this case).</a:t>
            </a:r>
          </a:p>
        </p:txBody>
      </p:sp>
      <p:pic>
        <p:nvPicPr>
          <p:cNvPr id="2050" name="Picture 2" descr="Keeping the Beat - Band for Beginners">
            <a:extLst>
              <a:ext uri="{FF2B5EF4-FFF2-40B4-BE49-F238E27FC236}">
                <a16:creationId xmlns:a16="http://schemas.microsoft.com/office/drawing/2014/main" id="{7890E181-9030-48AE-8C29-A5EC83DD2C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9332" y="5038488"/>
            <a:ext cx="3413335" cy="104507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1782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EB2F47-F335-4DD3-AE50-084E7EEF68A2}"/>
              </a:ext>
            </a:extLst>
          </p:cNvPr>
          <p:cNvSpPr>
            <a:spLocks noGrp="1"/>
          </p:cNvSpPr>
          <p:nvPr>
            <p:ph type="title"/>
          </p:nvPr>
        </p:nvSpPr>
        <p:spPr/>
        <p:txBody>
          <a:bodyPr/>
          <a:lstStyle/>
          <a:p>
            <a:r>
              <a:rPr lang="en-US" b="1" dirty="0" err="1">
                <a:solidFill>
                  <a:schemeClr val="tx1"/>
                </a:solidFill>
              </a:rPr>
              <a:t>Netlogo's</a:t>
            </a:r>
            <a:r>
              <a:rPr lang="it-IT" b="1" dirty="0">
                <a:solidFill>
                  <a:schemeClr val="tx1"/>
                </a:solidFill>
              </a:rPr>
              <a:t> model</a:t>
            </a:r>
          </a:p>
        </p:txBody>
      </p:sp>
      <p:sp>
        <p:nvSpPr>
          <p:cNvPr id="3" name="Segnaposto contenuto 2">
            <a:extLst>
              <a:ext uri="{FF2B5EF4-FFF2-40B4-BE49-F238E27FC236}">
                <a16:creationId xmlns:a16="http://schemas.microsoft.com/office/drawing/2014/main" id="{D8E602BF-A07B-4964-B4F9-78C3EB16727C}"/>
              </a:ext>
            </a:extLst>
          </p:cNvPr>
          <p:cNvSpPr>
            <a:spLocks noGrp="1"/>
          </p:cNvSpPr>
          <p:nvPr>
            <p:ph idx="1"/>
          </p:nvPr>
        </p:nvSpPr>
        <p:spPr>
          <a:xfrm>
            <a:off x="1097280" y="1845734"/>
            <a:ext cx="10058400" cy="1583266"/>
          </a:xfrm>
        </p:spPr>
        <p:txBody>
          <a:bodyPr>
            <a:normAutofit lnSpcReduction="10000"/>
          </a:bodyPr>
          <a:lstStyle/>
          <a:p>
            <a:r>
              <a:rPr lang="en-US" b="1" dirty="0">
                <a:solidFill>
                  <a:schemeClr val="tx1"/>
                </a:solidFill>
              </a:rPr>
              <a:t>Each musician follows its own musical sheet</a:t>
            </a:r>
            <a:r>
              <a:rPr lang="en-US" dirty="0">
                <a:solidFill>
                  <a:schemeClr val="tx1"/>
                </a:solidFill>
              </a:rPr>
              <a:t>. For simplicity, the sheet is in this case one single note played during only one of the beats in the bar. To make everybody playing different patterns, the beat on which they play is randomly chosen at the beginning of simulation.</a:t>
            </a:r>
          </a:p>
          <a:p>
            <a:r>
              <a:rPr lang="en-US" dirty="0">
                <a:solidFill>
                  <a:schemeClr val="tx1"/>
                </a:solidFill>
              </a:rPr>
              <a:t>Even if the note is equal for everybody </a:t>
            </a:r>
            <a:r>
              <a:rPr lang="en-US" i="1" dirty="0">
                <a:solidFill>
                  <a:schemeClr val="tx1"/>
                </a:solidFill>
              </a:rPr>
              <a:t>(middle C), </a:t>
            </a:r>
            <a:r>
              <a:rPr lang="en-US" dirty="0">
                <a:solidFill>
                  <a:schemeClr val="tx1"/>
                </a:solidFill>
              </a:rPr>
              <a:t>the </a:t>
            </a:r>
            <a:r>
              <a:rPr lang="en-US" b="1" dirty="0">
                <a:solidFill>
                  <a:schemeClr val="tx1"/>
                </a:solidFill>
              </a:rPr>
              <a:t>instruments</a:t>
            </a:r>
            <a:r>
              <a:rPr lang="en-US" dirty="0">
                <a:solidFill>
                  <a:schemeClr val="tx1"/>
                </a:solidFill>
              </a:rPr>
              <a:t> are instead </a:t>
            </a:r>
            <a:r>
              <a:rPr lang="en-US" b="1" dirty="0">
                <a:solidFill>
                  <a:schemeClr val="tx1"/>
                </a:solidFill>
              </a:rPr>
              <a:t>chosen randomly </a:t>
            </a:r>
            <a:r>
              <a:rPr lang="en-US" dirty="0">
                <a:solidFill>
                  <a:schemeClr val="tx1"/>
                </a:solidFill>
              </a:rPr>
              <a:t>in the setup procedure. This allows music to be </a:t>
            </a:r>
            <a:r>
              <a:rPr lang="en-US" i="1" dirty="0" err="1">
                <a:solidFill>
                  <a:schemeClr val="tx1"/>
                </a:solidFill>
              </a:rPr>
              <a:t>etherogeneus</a:t>
            </a:r>
            <a:r>
              <a:rPr lang="en-US" dirty="0">
                <a:solidFill>
                  <a:schemeClr val="tx1"/>
                </a:solidFill>
              </a:rPr>
              <a:t>, but also </a:t>
            </a:r>
            <a:r>
              <a:rPr lang="en-US" i="1" dirty="0" err="1">
                <a:solidFill>
                  <a:schemeClr val="tx1"/>
                </a:solidFill>
              </a:rPr>
              <a:t>armonic</a:t>
            </a:r>
            <a:r>
              <a:rPr lang="en-US" dirty="0">
                <a:solidFill>
                  <a:schemeClr val="tx1"/>
                </a:solidFill>
              </a:rPr>
              <a:t>.</a:t>
            </a:r>
          </a:p>
        </p:txBody>
      </p:sp>
      <p:sp>
        <p:nvSpPr>
          <p:cNvPr id="6" name="CasellaDiTesto 5">
            <a:extLst>
              <a:ext uri="{FF2B5EF4-FFF2-40B4-BE49-F238E27FC236}">
                <a16:creationId xmlns:a16="http://schemas.microsoft.com/office/drawing/2014/main" id="{68B75A4C-A5C9-4AAA-857F-6A9272BA4992}"/>
              </a:ext>
            </a:extLst>
          </p:cNvPr>
          <p:cNvSpPr txBox="1"/>
          <p:nvPr/>
        </p:nvSpPr>
        <p:spPr>
          <a:xfrm>
            <a:off x="1097279" y="3429000"/>
            <a:ext cx="10058399" cy="1323439"/>
          </a:xfrm>
          <a:prstGeom prst="rect">
            <a:avLst/>
          </a:prstGeom>
          <a:noFill/>
        </p:spPr>
        <p:txBody>
          <a:bodyPr wrap="square" rtlCol="0">
            <a:spAutoFit/>
          </a:bodyPr>
          <a:lstStyle/>
          <a:p>
            <a:r>
              <a:rPr lang="en-US" sz="2000" dirty="0">
                <a:solidFill>
                  <a:schemeClr val="tx1"/>
                </a:solidFill>
              </a:rPr>
              <a:t>A </a:t>
            </a:r>
            <a:r>
              <a:rPr lang="en-US" sz="2000" b="1" dirty="0">
                <a:solidFill>
                  <a:schemeClr val="tx1"/>
                </a:solidFill>
              </a:rPr>
              <a:t>metronome increases </a:t>
            </a:r>
            <a:r>
              <a:rPr lang="en-US" sz="2000" dirty="0">
                <a:solidFill>
                  <a:schemeClr val="tx1"/>
                </a:solidFill>
              </a:rPr>
              <a:t>its own </a:t>
            </a:r>
            <a:r>
              <a:rPr lang="en-US" sz="2000" b="1" dirty="0">
                <a:solidFill>
                  <a:schemeClr val="tx1"/>
                </a:solidFill>
              </a:rPr>
              <a:t>beat counter every </a:t>
            </a:r>
            <a:r>
              <a:rPr lang="en-US" sz="2000" b="1" i="1" dirty="0">
                <a:solidFill>
                  <a:schemeClr val="tx1"/>
                </a:solidFill>
              </a:rPr>
              <a:t>60.0 / BPM </a:t>
            </a:r>
            <a:r>
              <a:rPr lang="en-US" sz="2000" b="1" dirty="0">
                <a:solidFill>
                  <a:schemeClr val="tx1"/>
                </a:solidFill>
              </a:rPr>
              <a:t>seconds </a:t>
            </a:r>
            <a:r>
              <a:rPr lang="en-US" sz="2000" dirty="0">
                <a:solidFill>
                  <a:schemeClr val="tx1"/>
                </a:solidFill>
              </a:rPr>
              <a:t>and so the musicians mentally do when they’re playing in real contexts. A </a:t>
            </a:r>
            <a:r>
              <a:rPr lang="en-US" sz="2000" b="1" dirty="0">
                <a:solidFill>
                  <a:schemeClr val="tx1"/>
                </a:solidFill>
              </a:rPr>
              <a:t>musician needs at least half second to estimate the BPM he’s perceiving</a:t>
            </a:r>
            <a:r>
              <a:rPr lang="en-US" sz="2000" dirty="0">
                <a:solidFill>
                  <a:schemeClr val="tx1"/>
                </a:solidFill>
              </a:rPr>
              <a:t>: if these are perceived smaller </a:t>
            </a:r>
            <a:r>
              <a:rPr lang="en-US" sz="2000" i="1" dirty="0" err="1">
                <a:solidFill>
                  <a:schemeClr val="tx1"/>
                </a:solidFill>
              </a:rPr>
              <a:t>w.r.t.</a:t>
            </a:r>
            <a:r>
              <a:rPr lang="en-US" sz="2000" dirty="0">
                <a:solidFill>
                  <a:schemeClr val="tx1"/>
                </a:solidFill>
              </a:rPr>
              <a:t> his own then he decelerates, otherwise he accelerates, in any case by 1 BPM. </a:t>
            </a:r>
          </a:p>
        </p:txBody>
      </p:sp>
      <p:pic>
        <p:nvPicPr>
          <p:cNvPr id="10" name="Immagine 9">
            <a:extLst>
              <a:ext uri="{FF2B5EF4-FFF2-40B4-BE49-F238E27FC236}">
                <a16:creationId xmlns:a16="http://schemas.microsoft.com/office/drawing/2014/main" id="{8425195F-B8C7-446E-81FF-10EC05F10CE9}"/>
              </a:ext>
            </a:extLst>
          </p:cNvPr>
          <p:cNvPicPr>
            <a:picLocks noChangeAspect="1"/>
          </p:cNvPicPr>
          <p:nvPr/>
        </p:nvPicPr>
        <p:blipFill rotWithShape="1">
          <a:blip r:embed="rId2"/>
          <a:srcRect l="40562" t="28707" r="23928" b="39729"/>
          <a:stretch/>
        </p:blipFill>
        <p:spPr>
          <a:xfrm>
            <a:off x="9367935" y="4752439"/>
            <a:ext cx="2496870" cy="12484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1" name="CasellaDiTesto 10">
            <a:extLst>
              <a:ext uri="{FF2B5EF4-FFF2-40B4-BE49-F238E27FC236}">
                <a16:creationId xmlns:a16="http://schemas.microsoft.com/office/drawing/2014/main" id="{CFF9E538-DBDD-411C-BB51-7D9CFFBF0642}"/>
              </a:ext>
            </a:extLst>
          </p:cNvPr>
          <p:cNvSpPr txBox="1"/>
          <p:nvPr/>
        </p:nvSpPr>
        <p:spPr>
          <a:xfrm>
            <a:off x="1097277" y="4752439"/>
            <a:ext cx="8093376" cy="1600438"/>
          </a:xfrm>
          <a:prstGeom prst="rect">
            <a:avLst/>
          </a:prstGeom>
          <a:noFill/>
        </p:spPr>
        <p:txBody>
          <a:bodyPr wrap="square" rtlCol="0">
            <a:spAutoFit/>
          </a:bodyPr>
          <a:lstStyle/>
          <a:p>
            <a:r>
              <a:rPr lang="en-US" sz="2000" dirty="0">
                <a:solidFill>
                  <a:schemeClr val="tx1"/>
                </a:solidFill>
              </a:rPr>
              <a:t>This is exactly what happens when two or more people play, sing, dance or clap hands together without agreeing before on same timing. </a:t>
            </a:r>
            <a:r>
              <a:rPr lang="en-US" sz="2000" b="1" dirty="0">
                <a:solidFill>
                  <a:schemeClr val="tx1"/>
                </a:solidFill>
              </a:rPr>
              <a:t>Musicians</a:t>
            </a:r>
            <a:r>
              <a:rPr lang="en-US" sz="2000" dirty="0">
                <a:solidFill>
                  <a:schemeClr val="tx1"/>
                </a:solidFill>
              </a:rPr>
              <a:t> are intelligent enough to </a:t>
            </a:r>
            <a:r>
              <a:rPr lang="en-US" sz="2000" b="1" dirty="0">
                <a:solidFill>
                  <a:schemeClr val="tx1"/>
                </a:solidFill>
              </a:rPr>
              <a:t>adapt</a:t>
            </a:r>
            <a:r>
              <a:rPr lang="en-US" sz="2000" dirty="0">
                <a:solidFill>
                  <a:schemeClr val="tx1"/>
                </a:solidFill>
              </a:rPr>
              <a:t> </a:t>
            </a:r>
            <a:r>
              <a:rPr lang="en-US" sz="2000" b="1" dirty="0">
                <a:solidFill>
                  <a:schemeClr val="tx1"/>
                </a:solidFill>
              </a:rPr>
              <a:t>perfectly their speed when this difference perceived is small</a:t>
            </a:r>
            <a:r>
              <a:rPr lang="en-US" sz="2000" dirty="0">
                <a:solidFill>
                  <a:schemeClr val="tx1"/>
                </a:solidFill>
              </a:rPr>
              <a:t>: in the model this gap is considered equal to </a:t>
            </a:r>
            <a:r>
              <a:rPr lang="en-US" sz="2000" b="1" dirty="0">
                <a:solidFill>
                  <a:schemeClr val="tx1"/>
                </a:solidFill>
              </a:rPr>
              <a:t>1</a:t>
            </a:r>
            <a:r>
              <a:rPr lang="en-US" sz="2000" dirty="0">
                <a:solidFill>
                  <a:schemeClr val="tx1"/>
                </a:solidFill>
              </a:rPr>
              <a:t>.</a:t>
            </a:r>
          </a:p>
          <a:p>
            <a:endParaRPr lang="it-IT" dirty="0"/>
          </a:p>
        </p:txBody>
      </p:sp>
    </p:spTree>
    <p:extLst>
      <p:ext uri="{BB962C8B-B14F-4D97-AF65-F5344CB8AC3E}">
        <p14:creationId xmlns:p14="http://schemas.microsoft.com/office/powerpoint/2010/main" val="2249064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EB2F47-F335-4DD3-AE50-084E7EEF68A2}"/>
              </a:ext>
            </a:extLst>
          </p:cNvPr>
          <p:cNvSpPr>
            <a:spLocks noGrp="1"/>
          </p:cNvSpPr>
          <p:nvPr>
            <p:ph type="title"/>
          </p:nvPr>
        </p:nvSpPr>
        <p:spPr/>
        <p:txBody>
          <a:bodyPr/>
          <a:lstStyle/>
          <a:p>
            <a:r>
              <a:rPr lang="it-IT" b="1" dirty="0" err="1">
                <a:solidFill>
                  <a:schemeClr val="tx1"/>
                </a:solidFill>
              </a:rPr>
              <a:t>Netlogo's</a:t>
            </a:r>
            <a:r>
              <a:rPr lang="it-IT" b="1" dirty="0">
                <a:solidFill>
                  <a:schemeClr val="tx1"/>
                </a:solidFill>
              </a:rPr>
              <a:t> model</a:t>
            </a:r>
          </a:p>
        </p:txBody>
      </p:sp>
      <p:sp>
        <p:nvSpPr>
          <p:cNvPr id="3" name="Segnaposto contenuto 2">
            <a:extLst>
              <a:ext uri="{FF2B5EF4-FFF2-40B4-BE49-F238E27FC236}">
                <a16:creationId xmlns:a16="http://schemas.microsoft.com/office/drawing/2014/main" id="{D8E602BF-A07B-4964-B4F9-78C3EB16727C}"/>
              </a:ext>
            </a:extLst>
          </p:cNvPr>
          <p:cNvSpPr>
            <a:spLocks noGrp="1"/>
          </p:cNvSpPr>
          <p:nvPr>
            <p:ph idx="1"/>
          </p:nvPr>
        </p:nvSpPr>
        <p:spPr>
          <a:xfrm>
            <a:off x="1097280" y="1845733"/>
            <a:ext cx="10058400" cy="4601720"/>
          </a:xfrm>
        </p:spPr>
        <p:txBody>
          <a:bodyPr>
            <a:normAutofit fontScale="92500" lnSpcReduction="10000"/>
          </a:bodyPr>
          <a:lstStyle/>
          <a:p>
            <a:r>
              <a:rPr lang="en-US" sz="2200" dirty="0">
                <a:solidFill>
                  <a:schemeClr val="tx1"/>
                </a:solidFill>
              </a:rPr>
              <a:t>At the </a:t>
            </a:r>
            <a:r>
              <a:rPr lang="en-US" sz="2200" b="1" dirty="0">
                <a:solidFill>
                  <a:schemeClr val="tx1"/>
                </a:solidFill>
              </a:rPr>
              <a:t>start</a:t>
            </a:r>
            <a:r>
              <a:rPr lang="en-US" sz="2200" dirty="0">
                <a:solidFill>
                  <a:schemeClr val="tx1"/>
                </a:solidFill>
              </a:rPr>
              <a:t> of the simulation all musicians begin playing following </a:t>
            </a:r>
            <a:r>
              <a:rPr lang="en-US" sz="2200" b="1" dirty="0">
                <a:solidFill>
                  <a:schemeClr val="tx1"/>
                </a:solidFill>
              </a:rPr>
              <a:t>random BPM between 80 and 120</a:t>
            </a:r>
            <a:r>
              <a:rPr lang="en-US" sz="2200" dirty="0">
                <a:solidFill>
                  <a:schemeClr val="tx1"/>
                </a:solidFill>
              </a:rPr>
              <a:t>: a difference greater then 40 BPM is quite impossible to find in the real world because it’s too easy to recognize. </a:t>
            </a:r>
          </a:p>
          <a:p>
            <a:r>
              <a:rPr lang="en-US" sz="2200" dirty="0">
                <a:solidFill>
                  <a:schemeClr val="tx1"/>
                </a:solidFill>
              </a:rPr>
              <a:t>The following </a:t>
            </a:r>
            <a:r>
              <a:rPr lang="en-US" sz="2200" b="1" dirty="0">
                <a:solidFill>
                  <a:schemeClr val="tx1"/>
                </a:solidFill>
              </a:rPr>
              <a:t>parameters</a:t>
            </a:r>
            <a:r>
              <a:rPr lang="en-US" sz="2200" dirty="0">
                <a:solidFill>
                  <a:schemeClr val="tx1"/>
                </a:solidFill>
              </a:rPr>
              <a:t> can be set by </a:t>
            </a:r>
            <a:r>
              <a:rPr lang="en-US" sz="2200" i="1" dirty="0" err="1">
                <a:solidFill>
                  <a:schemeClr val="tx1"/>
                </a:solidFill>
              </a:rPr>
              <a:t>Netlogo's</a:t>
            </a:r>
            <a:r>
              <a:rPr lang="en-US" sz="2200" i="1" dirty="0">
                <a:solidFill>
                  <a:schemeClr val="tx1"/>
                </a:solidFill>
              </a:rPr>
              <a:t> user interface</a:t>
            </a:r>
            <a:r>
              <a:rPr lang="en-US" sz="2200" dirty="0">
                <a:solidFill>
                  <a:schemeClr val="tx1"/>
                </a:solidFill>
              </a:rPr>
              <a:t>:</a:t>
            </a:r>
          </a:p>
          <a:p>
            <a:pPr lvl="1">
              <a:buFont typeface="Wingdings" panose="05000000000000000000" pitchFamily="2" charset="2"/>
              <a:buChar char="Ø"/>
            </a:pPr>
            <a:r>
              <a:rPr lang="en-US" sz="2200" dirty="0">
                <a:solidFill>
                  <a:schemeClr val="tx1"/>
                </a:solidFill>
              </a:rPr>
              <a:t> </a:t>
            </a:r>
            <a:r>
              <a:rPr lang="en-US" sz="2200" b="1" i="1" dirty="0">
                <a:solidFill>
                  <a:schemeClr val="tx1"/>
                </a:solidFill>
              </a:rPr>
              <a:t>Dimension</a:t>
            </a:r>
            <a:r>
              <a:rPr lang="en-US" sz="2200" dirty="0">
                <a:solidFill>
                  <a:schemeClr val="tx1"/>
                </a:solidFill>
              </a:rPr>
              <a:t>: sets the dimension of the simulation. </a:t>
            </a:r>
            <a:r>
              <a:rPr lang="en-US" sz="2200" b="1" i="1" dirty="0">
                <a:solidFill>
                  <a:schemeClr val="tx1"/>
                </a:solidFill>
              </a:rPr>
              <a:t>D * D</a:t>
            </a:r>
            <a:r>
              <a:rPr lang="en-US" sz="2200" i="1" dirty="0">
                <a:solidFill>
                  <a:schemeClr val="tx1"/>
                </a:solidFill>
              </a:rPr>
              <a:t> </a:t>
            </a:r>
            <a:r>
              <a:rPr lang="en-US" sz="2200" dirty="0">
                <a:solidFill>
                  <a:schemeClr val="tx1"/>
                </a:solidFill>
              </a:rPr>
              <a:t>musicians will spawn in a </a:t>
            </a:r>
            <a:r>
              <a:rPr lang="en-US" sz="2200" b="1" dirty="0">
                <a:solidFill>
                  <a:schemeClr val="tx1"/>
                </a:solidFill>
              </a:rPr>
              <a:t>squared formation</a:t>
            </a:r>
            <a:r>
              <a:rPr lang="en-US" sz="2200" dirty="0">
                <a:solidFill>
                  <a:schemeClr val="tx1"/>
                </a:solidFill>
              </a:rPr>
              <a:t>.</a:t>
            </a:r>
          </a:p>
          <a:p>
            <a:pPr lvl="1">
              <a:buFont typeface="Wingdings" panose="05000000000000000000" pitchFamily="2" charset="2"/>
              <a:buChar char="Ø"/>
            </a:pPr>
            <a:r>
              <a:rPr lang="en-US" sz="2200" dirty="0">
                <a:solidFill>
                  <a:schemeClr val="tx1"/>
                </a:solidFill>
              </a:rPr>
              <a:t> </a:t>
            </a:r>
            <a:r>
              <a:rPr lang="en-US" sz="2200" b="1" i="1" dirty="0">
                <a:solidFill>
                  <a:schemeClr val="tx1"/>
                </a:solidFill>
              </a:rPr>
              <a:t>Radius</a:t>
            </a:r>
            <a:r>
              <a:rPr lang="en-US" sz="2200" dirty="0">
                <a:solidFill>
                  <a:schemeClr val="tx1"/>
                </a:solidFill>
              </a:rPr>
              <a:t>: sets the </a:t>
            </a:r>
            <a:r>
              <a:rPr lang="en-US" sz="2200" b="1" dirty="0">
                <a:solidFill>
                  <a:schemeClr val="tx1"/>
                </a:solidFill>
              </a:rPr>
              <a:t>radius of listening </a:t>
            </a:r>
            <a:r>
              <a:rPr lang="en-US" sz="2200" dirty="0">
                <a:solidFill>
                  <a:schemeClr val="tx1"/>
                </a:solidFill>
              </a:rPr>
              <a:t>for each musician. For instance, if the radius is equal to 1, the musician will listen to maximum 4 </a:t>
            </a:r>
            <a:r>
              <a:rPr lang="en-US" sz="2200" dirty="0" err="1">
                <a:solidFill>
                  <a:schemeClr val="tx1"/>
                </a:solidFill>
              </a:rPr>
              <a:t>neighbours</a:t>
            </a:r>
            <a:r>
              <a:rPr lang="en-US" sz="2200" dirty="0">
                <a:solidFill>
                  <a:schemeClr val="tx1"/>
                </a:solidFill>
              </a:rPr>
              <a:t>.</a:t>
            </a:r>
          </a:p>
          <a:p>
            <a:pPr lvl="1">
              <a:buFont typeface="Wingdings" panose="05000000000000000000" pitchFamily="2" charset="2"/>
              <a:buChar char="Ø"/>
            </a:pPr>
            <a:r>
              <a:rPr lang="en-US" sz="2200" dirty="0">
                <a:solidFill>
                  <a:schemeClr val="tx1"/>
                </a:solidFill>
              </a:rPr>
              <a:t> </a:t>
            </a:r>
            <a:r>
              <a:rPr lang="en-US" sz="2200" b="1" i="1" dirty="0">
                <a:solidFill>
                  <a:schemeClr val="tx1"/>
                </a:solidFill>
              </a:rPr>
              <a:t>Beats-per-bar</a:t>
            </a:r>
            <a:r>
              <a:rPr lang="en-US" sz="2200" dirty="0">
                <a:solidFill>
                  <a:schemeClr val="tx1"/>
                </a:solidFill>
              </a:rPr>
              <a:t>: sets the beats-per-bar, known to everyone at the beginning of simulation. It affects only how many musicians are playing on different beats, so it </a:t>
            </a:r>
            <a:r>
              <a:rPr lang="en-US" sz="2200" b="1" dirty="0">
                <a:solidFill>
                  <a:schemeClr val="tx1"/>
                </a:solidFill>
              </a:rPr>
              <a:t>changes</a:t>
            </a:r>
            <a:r>
              <a:rPr lang="en-US" sz="2200" dirty="0">
                <a:solidFill>
                  <a:schemeClr val="tx1"/>
                </a:solidFill>
              </a:rPr>
              <a:t> the </a:t>
            </a:r>
            <a:r>
              <a:rPr lang="en-US" sz="2200" b="1" dirty="0" err="1">
                <a:solidFill>
                  <a:schemeClr val="tx1"/>
                </a:solidFill>
              </a:rPr>
              <a:t>rithym</a:t>
            </a:r>
            <a:r>
              <a:rPr lang="en-US" sz="2200" dirty="0">
                <a:solidFill>
                  <a:schemeClr val="tx1"/>
                </a:solidFill>
              </a:rPr>
              <a:t> of music.</a:t>
            </a:r>
          </a:p>
          <a:p>
            <a:pPr lvl="1">
              <a:buFont typeface="Wingdings" panose="05000000000000000000" pitchFamily="2" charset="2"/>
              <a:buChar char="Ø"/>
            </a:pPr>
            <a:r>
              <a:rPr lang="en-US" sz="2200" dirty="0">
                <a:solidFill>
                  <a:schemeClr val="tx1"/>
                </a:solidFill>
              </a:rPr>
              <a:t> </a:t>
            </a:r>
            <a:r>
              <a:rPr lang="en-US" sz="2200" b="1" i="1" dirty="0">
                <a:solidFill>
                  <a:schemeClr val="tx1"/>
                </a:solidFill>
              </a:rPr>
              <a:t>Listen-delay-seconds</a:t>
            </a:r>
            <a:r>
              <a:rPr lang="en-US" sz="2200" dirty="0">
                <a:solidFill>
                  <a:schemeClr val="tx1"/>
                </a:solidFill>
              </a:rPr>
              <a:t>: sets the seconds of listen delay for each musician. It </a:t>
            </a:r>
            <a:r>
              <a:rPr lang="en-US" sz="2200" b="1" dirty="0">
                <a:solidFill>
                  <a:schemeClr val="tx1"/>
                </a:solidFill>
              </a:rPr>
              <a:t>makes</a:t>
            </a:r>
            <a:r>
              <a:rPr lang="en-US" sz="2200" dirty="0">
                <a:solidFill>
                  <a:schemeClr val="tx1"/>
                </a:solidFill>
              </a:rPr>
              <a:t> the </a:t>
            </a:r>
            <a:r>
              <a:rPr lang="en-US" sz="2200" b="1" dirty="0">
                <a:solidFill>
                  <a:schemeClr val="tx1"/>
                </a:solidFill>
              </a:rPr>
              <a:t>convergence faster or slower </a:t>
            </a:r>
            <a:r>
              <a:rPr lang="en-US" sz="2200" b="1" i="1" dirty="0" err="1">
                <a:solidFill>
                  <a:schemeClr val="tx1"/>
                </a:solidFill>
              </a:rPr>
              <a:t>w.r.t.</a:t>
            </a:r>
            <a:r>
              <a:rPr lang="en-US" sz="2200" b="1" i="1" dirty="0">
                <a:solidFill>
                  <a:schemeClr val="tx1"/>
                </a:solidFill>
              </a:rPr>
              <a:t> </a:t>
            </a:r>
            <a:r>
              <a:rPr lang="en-US" sz="2200" b="1" dirty="0">
                <a:solidFill>
                  <a:schemeClr val="tx1"/>
                </a:solidFill>
              </a:rPr>
              <a:t>to the musician’s ability </a:t>
            </a:r>
            <a:r>
              <a:rPr lang="en-US" sz="2200" dirty="0">
                <a:solidFill>
                  <a:schemeClr val="tx1"/>
                </a:solidFill>
              </a:rPr>
              <a:t>to listen efficiently the others while playing. If this parameter is equal to 0, they will be able to synchronize </a:t>
            </a:r>
            <a:r>
              <a:rPr lang="en-US" sz="2200" dirty="0" err="1">
                <a:solidFill>
                  <a:schemeClr val="tx1"/>
                </a:solidFill>
              </a:rPr>
              <a:t>istantly</a:t>
            </a:r>
            <a:r>
              <a:rPr lang="en-US" sz="2200" dirty="0">
                <a:solidFill>
                  <a:schemeClr val="tx1"/>
                </a:solidFill>
              </a:rPr>
              <a:t> like robots, but this is certainly unreal: the normal values should be equal to 0.5 or 1.</a:t>
            </a:r>
          </a:p>
          <a:p>
            <a:pPr lvl="1">
              <a:buFont typeface="Wingdings" panose="05000000000000000000" pitchFamily="2" charset="2"/>
              <a:buChar char="Ø"/>
            </a:pPr>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208521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EB2F47-F335-4DD3-AE50-084E7EEF68A2}"/>
              </a:ext>
            </a:extLst>
          </p:cNvPr>
          <p:cNvSpPr>
            <a:spLocks noGrp="1"/>
          </p:cNvSpPr>
          <p:nvPr>
            <p:ph type="title"/>
          </p:nvPr>
        </p:nvSpPr>
        <p:spPr/>
        <p:txBody>
          <a:bodyPr/>
          <a:lstStyle/>
          <a:p>
            <a:r>
              <a:rPr lang="it-IT" b="1" dirty="0" err="1">
                <a:solidFill>
                  <a:schemeClr val="tx1"/>
                </a:solidFill>
              </a:rPr>
              <a:t>Netlogo's</a:t>
            </a:r>
            <a:r>
              <a:rPr lang="it-IT" b="1" dirty="0">
                <a:solidFill>
                  <a:schemeClr val="tx1"/>
                </a:solidFill>
              </a:rPr>
              <a:t> model</a:t>
            </a:r>
          </a:p>
        </p:txBody>
      </p:sp>
      <p:sp>
        <p:nvSpPr>
          <p:cNvPr id="3" name="Segnaposto contenuto 2">
            <a:extLst>
              <a:ext uri="{FF2B5EF4-FFF2-40B4-BE49-F238E27FC236}">
                <a16:creationId xmlns:a16="http://schemas.microsoft.com/office/drawing/2014/main" id="{D8E602BF-A07B-4964-B4F9-78C3EB16727C}"/>
              </a:ext>
            </a:extLst>
          </p:cNvPr>
          <p:cNvSpPr>
            <a:spLocks noGrp="1"/>
          </p:cNvSpPr>
          <p:nvPr>
            <p:ph idx="1"/>
          </p:nvPr>
        </p:nvSpPr>
        <p:spPr>
          <a:xfrm>
            <a:off x="1097280" y="1845733"/>
            <a:ext cx="10058400" cy="4163181"/>
          </a:xfrm>
        </p:spPr>
        <p:txBody>
          <a:bodyPr>
            <a:normAutofit/>
          </a:bodyPr>
          <a:lstStyle/>
          <a:p>
            <a:pPr lvl="1">
              <a:buFont typeface="Wingdings" panose="05000000000000000000" pitchFamily="2" charset="2"/>
              <a:buChar char="Ø"/>
            </a:pPr>
            <a:r>
              <a:rPr lang="en-US" sz="2000" b="1" dirty="0">
                <a:solidFill>
                  <a:schemeClr val="tx1"/>
                </a:solidFill>
              </a:rPr>
              <a:t> </a:t>
            </a:r>
            <a:r>
              <a:rPr lang="en-US" sz="2000" b="1" i="1" dirty="0">
                <a:solidFill>
                  <a:schemeClr val="tx1"/>
                </a:solidFill>
              </a:rPr>
              <a:t>Confuse musicians!</a:t>
            </a:r>
            <a:r>
              <a:rPr lang="en-US" sz="2000" i="1" dirty="0">
                <a:solidFill>
                  <a:schemeClr val="tx1"/>
                </a:solidFill>
              </a:rPr>
              <a:t>: </a:t>
            </a:r>
            <a:r>
              <a:rPr lang="en-US" sz="2000" dirty="0">
                <a:solidFill>
                  <a:schemeClr val="tx1"/>
                </a:solidFill>
              </a:rPr>
              <a:t>this button  triggers the procedure to confuse musicians making them </a:t>
            </a:r>
            <a:r>
              <a:rPr lang="en-US" sz="2000" b="1" dirty="0">
                <a:solidFill>
                  <a:schemeClr val="tx1"/>
                </a:solidFill>
              </a:rPr>
              <a:t>accelerating or decelerating randomly </a:t>
            </a:r>
            <a:r>
              <a:rPr lang="en-US" sz="2000" dirty="0">
                <a:solidFill>
                  <a:schemeClr val="tx1"/>
                </a:solidFill>
              </a:rPr>
              <a:t>by a BPM value which ranges from 2 to 30.</a:t>
            </a:r>
          </a:p>
          <a:p>
            <a:pPr lvl="1">
              <a:buFont typeface="Wingdings" panose="05000000000000000000" pitchFamily="2" charset="2"/>
              <a:buChar char="Ø"/>
            </a:pPr>
            <a:r>
              <a:rPr lang="en-US" sz="2000" dirty="0">
                <a:solidFill>
                  <a:schemeClr val="tx1"/>
                </a:solidFill>
              </a:rPr>
              <a:t> </a:t>
            </a:r>
            <a:r>
              <a:rPr lang="en-US" sz="2000" b="1" i="1" dirty="0">
                <a:solidFill>
                  <a:schemeClr val="tx1"/>
                </a:solidFill>
              </a:rPr>
              <a:t>N-of-confused-musicians</a:t>
            </a:r>
            <a:r>
              <a:rPr lang="en-US" sz="2000" dirty="0">
                <a:solidFill>
                  <a:schemeClr val="tx1"/>
                </a:solidFill>
              </a:rPr>
              <a:t>: sets the number of musicians to be confused. The higher is, the more </a:t>
            </a:r>
            <a:r>
              <a:rPr lang="en-US" sz="2000" b="1" dirty="0">
                <a:solidFill>
                  <a:schemeClr val="tx1"/>
                </a:solidFill>
              </a:rPr>
              <a:t>perturbation</a:t>
            </a:r>
            <a:r>
              <a:rPr lang="en-US" sz="2000" dirty="0">
                <a:solidFill>
                  <a:schemeClr val="tx1"/>
                </a:solidFill>
              </a:rPr>
              <a:t> we will have in the system.</a:t>
            </a:r>
          </a:p>
          <a:p>
            <a:pPr lvl="1">
              <a:buFont typeface="Wingdings" panose="05000000000000000000" pitchFamily="2" charset="2"/>
              <a:buChar char="Ø"/>
            </a:pPr>
            <a:r>
              <a:rPr lang="en-US" sz="2000" dirty="0">
                <a:solidFill>
                  <a:schemeClr val="tx1"/>
                </a:solidFill>
              </a:rPr>
              <a:t> </a:t>
            </a:r>
            <a:r>
              <a:rPr lang="en-US" sz="2000" b="1" i="1" dirty="0">
                <a:solidFill>
                  <a:schemeClr val="tx1"/>
                </a:solidFill>
              </a:rPr>
              <a:t>Bpm-mean-approximation</a:t>
            </a:r>
            <a:r>
              <a:rPr lang="en-US" sz="2000" dirty="0">
                <a:solidFill>
                  <a:schemeClr val="tx1"/>
                </a:solidFill>
              </a:rPr>
              <a:t>: sets the method of approximation for the estimation of mean bpm around each musician. It can be </a:t>
            </a:r>
            <a:r>
              <a:rPr lang="en-US" sz="2000" i="1" dirty="0">
                <a:solidFill>
                  <a:schemeClr val="tx1"/>
                </a:solidFill>
              </a:rPr>
              <a:t>“floor” </a:t>
            </a:r>
            <a:r>
              <a:rPr lang="en-US" sz="2000" dirty="0">
                <a:solidFill>
                  <a:schemeClr val="tx1"/>
                </a:solidFill>
              </a:rPr>
              <a:t>(floor value of BPM mean perceived in neighborhood is taken) or </a:t>
            </a:r>
            <a:r>
              <a:rPr lang="en-US" sz="2000" i="1" dirty="0">
                <a:solidFill>
                  <a:schemeClr val="tx1"/>
                </a:solidFill>
              </a:rPr>
              <a:t>“ceiling”</a:t>
            </a:r>
            <a:r>
              <a:rPr lang="en-US" sz="2000" dirty="0">
                <a:solidFill>
                  <a:schemeClr val="tx1"/>
                </a:solidFill>
              </a:rPr>
              <a:t>. This will ensure global BPM mean decreasing during the simulation in the first case, increasing instead in the latter.</a:t>
            </a:r>
          </a:p>
          <a:p>
            <a:pPr lvl="1">
              <a:buFont typeface="Wingdings" panose="05000000000000000000" pitchFamily="2" charset="2"/>
              <a:buChar char="Ø"/>
            </a:pPr>
            <a:r>
              <a:rPr lang="en-US" sz="2000" dirty="0">
                <a:solidFill>
                  <a:schemeClr val="tx1"/>
                </a:solidFill>
              </a:rPr>
              <a:t> </a:t>
            </a:r>
            <a:r>
              <a:rPr lang="en-US" sz="2000" b="1" i="1" dirty="0">
                <a:solidFill>
                  <a:schemeClr val="tx1"/>
                </a:solidFill>
              </a:rPr>
              <a:t>Enable-audio?</a:t>
            </a:r>
            <a:r>
              <a:rPr lang="en-US" sz="2000" dirty="0">
                <a:solidFill>
                  <a:schemeClr val="tx1"/>
                </a:solidFill>
              </a:rPr>
              <a:t>: if switch set to on, the audio of simulation will be turned on.</a:t>
            </a:r>
          </a:p>
          <a:p>
            <a:pPr lvl="1">
              <a:buFont typeface="Wingdings" panose="05000000000000000000" pitchFamily="2" charset="2"/>
              <a:buChar char="Ø"/>
            </a:pPr>
            <a:r>
              <a:rPr lang="en-US" sz="2000" dirty="0">
                <a:solidFill>
                  <a:schemeClr val="tx1"/>
                </a:solidFill>
              </a:rPr>
              <a:t> </a:t>
            </a:r>
            <a:r>
              <a:rPr lang="en-US" sz="2000" b="1" i="1" dirty="0">
                <a:solidFill>
                  <a:schemeClr val="tx1"/>
                </a:solidFill>
              </a:rPr>
              <a:t>Show-mute-musicians?</a:t>
            </a:r>
            <a:r>
              <a:rPr lang="en-US" sz="2000" dirty="0">
                <a:solidFill>
                  <a:schemeClr val="tx1"/>
                </a:solidFill>
              </a:rPr>
              <a:t>: if switch set to on, mute musicians are displayed in gray. In the opposite case they are invisible until they play again.</a:t>
            </a:r>
          </a:p>
          <a:p>
            <a:pPr lvl="1">
              <a:buFont typeface="Wingdings" panose="05000000000000000000" pitchFamily="2" charset="2"/>
              <a:buChar char="Ø"/>
            </a:pPr>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857083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17">
            <a:extLst>
              <a:ext uri="{FF2B5EF4-FFF2-40B4-BE49-F238E27FC236}">
                <a16:creationId xmlns:a16="http://schemas.microsoft.com/office/drawing/2014/main" id="{AFF43A89-FF65-44A9-BE4C-DC7389FF9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9">
            <a:extLst>
              <a:ext uri="{FF2B5EF4-FFF2-40B4-BE49-F238E27FC236}">
                <a16:creationId xmlns:a16="http://schemas.microsoft.com/office/drawing/2014/main" id="{3CBC4341-33FB-4D46-A7B4-62039B6162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1">
            <a:extLst>
              <a:ext uri="{FF2B5EF4-FFF2-40B4-BE49-F238E27FC236}">
                <a16:creationId xmlns:a16="http://schemas.microsoft.com/office/drawing/2014/main" id="{89394C5B-B8DE-4221-8CA4-A30237DB3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19BA2A23-C6EC-4A0C-9EB0-41F498FF801C}"/>
              </a:ext>
            </a:extLst>
          </p:cNvPr>
          <p:cNvPicPr>
            <a:picLocks noChangeAspect="1"/>
          </p:cNvPicPr>
          <p:nvPr/>
        </p:nvPicPr>
        <p:blipFill>
          <a:blip r:embed="rId2">
            <a:extLst>
              <a:ext uri="{28A0092B-C50C-407E-A947-70E740481C1C}">
                <a14:useLocalDpi xmlns:a14="http://schemas.microsoft.com/office/drawing/2010/main" val="0"/>
              </a:ext>
            </a:extLst>
          </a:blip>
          <a:srcRect t="10579" b="10579"/>
          <a:stretch/>
        </p:blipFill>
        <p:spPr>
          <a:xfrm>
            <a:off x="842772" y="841248"/>
            <a:ext cx="10506456" cy="5175504"/>
          </a:xfrm>
          <a:prstGeom prst="rect">
            <a:avLst/>
          </a:prstGeom>
        </p:spPr>
      </p:pic>
    </p:spTree>
    <p:extLst>
      <p:ext uri="{BB962C8B-B14F-4D97-AF65-F5344CB8AC3E}">
        <p14:creationId xmlns:p14="http://schemas.microsoft.com/office/powerpoint/2010/main" val="2339967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41497DE5-0939-4D1D-9350-0C5E1B209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5CCC70ED-6C63-4537-B7EB-51990D6C0A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B76E24C1-2968-40DC-A36E-F6B85F0F0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video">
            <a:hlinkClick r:id="" action="ppaction://media"/>
            <a:extLst>
              <a:ext uri="{FF2B5EF4-FFF2-40B4-BE49-F238E27FC236}">
                <a16:creationId xmlns:a16="http://schemas.microsoft.com/office/drawing/2014/main" id="{2C74E33C-6735-49AF-96BC-88CDBBD2655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61" t="1094" r="7544" b="-600"/>
          <a:stretch/>
        </p:blipFill>
        <p:spPr>
          <a:xfrm>
            <a:off x="1722000" y="783000"/>
            <a:ext cx="8748000" cy="529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66971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0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EB2F47-F335-4DD3-AE50-084E7EEF68A2}"/>
              </a:ext>
            </a:extLst>
          </p:cNvPr>
          <p:cNvSpPr>
            <a:spLocks noGrp="1"/>
          </p:cNvSpPr>
          <p:nvPr>
            <p:ph type="title"/>
          </p:nvPr>
        </p:nvSpPr>
        <p:spPr/>
        <p:txBody>
          <a:bodyPr/>
          <a:lstStyle/>
          <a:p>
            <a:r>
              <a:rPr lang="it-IT" b="1" dirty="0" err="1">
                <a:solidFill>
                  <a:schemeClr val="tx1"/>
                </a:solidFill>
              </a:rPr>
              <a:t>System's</a:t>
            </a:r>
            <a:r>
              <a:rPr lang="it-IT" b="1" dirty="0">
                <a:solidFill>
                  <a:schemeClr val="tx1"/>
                </a:solidFill>
              </a:rPr>
              <a:t> dynamics</a:t>
            </a:r>
          </a:p>
        </p:txBody>
      </p:sp>
      <p:sp>
        <p:nvSpPr>
          <p:cNvPr id="3" name="Segnaposto contenuto 2">
            <a:extLst>
              <a:ext uri="{FF2B5EF4-FFF2-40B4-BE49-F238E27FC236}">
                <a16:creationId xmlns:a16="http://schemas.microsoft.com/office/drawing/2014/main" id="{D8E602BF-A07B-4964-B4F9-78C3EB16727C}"/>
              </a:ext>
            </a:extLst>
          </p:cNvPr>
          <p:cNvSpPr>
            <a:spLocks noGrp="1"/>
          </p:cNvSpPr>
          <p:nvPr>
            <p:ph idx="1"/>
          </p:nvPr>
        </p:nvSpPr>
        <p:spPr>
          <a:xfrm>
            <a:off x="1097280" y="1845733"/>
            <a:ext cx="10058400" cy="1074749"/>
          </a:xfrm>
        </p:spPr>
        <p:txBody>
          <a:bodyPr>
            <a:normAutofit/>
          </a:bodyPr>
          <a:lstStyle/>
          <a:p>
            <a:r>
              <a:rPr lang="en-US" dirty="0">
                <a:solidFill>
                  <a:schemeClr val="tx1"/>
                </a:solidFill>
              </a:rPr>
              <a:t>Independently from initial conditions, the </a:t>
            </a:r>
            <a:r>
              <a:rPr lang="en-US" b="1" dirty="0">
                <a:solidFill>
                  <a:schemeClr val="tx1"/>
                </a:solidFill>
              </a:rPr>
              <a:t>system will converge always to </a:t>
            </a:r>
            <a:r>
              <a:rPr lang="en-US" dirty="0">
                <a:solidFill>
                  <a:schemeClr val="tx1"/>
                </a:solidFill>
              </a:rPr>
              <a:t>an overall </a:t>
            </a:r>
            <a:r>
              <a:rPr lang="en-US" b="1" dirty="0">
                <a:solidFill>
                  <a:schemeClr val="tx1"/>
                </a:solidFill>
              </a:rPr>
              <a:t>periodic</a:t>
            </a:r>
            <a:r>
              <a:rPr lang="en-US" dirty="0">
                <a:solidFill>
                  <a:schemeClr val="tx1"/>
                </a:solidFill>
              </a:rPr>
              <a:t> behavior. As the simulation proceeds it's possible to listen how slowly the music will have no more random timing.</a:t>
            </a:r>
          </a:p>
        </p:txBody>
      </p:sp>
      <p:pic>
        <p:nvPicPr>
          <p:cNvPr id="7" name="Immagine 6">
            <a:extLst>
              <a:ext uri="{FF2B5EF4-FFF2-40B4-BE49-F238E27FC236}">
                <a16:creationId xmlns:a16="http://schemas.microsoft.com/office/drawing/2014/main" id="{C7AAE4F0-6C8B-487A-A782-7E7AC42176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135" y="2753969"/>
            <a:ext cx="3681860" cy="3359436"/>
          </a:xfrm>
          <a:prstGeom prst="rect">
            <a:avLst/>
          </a:prstGeom>
        </p:spPr>
      </p:pic>
      <p:sp>
        <p:nvSpPr>
          <p:cNvPr id="8" name="CasellaDiTesto 7">
            <a:extLst>
              <a:ext uri="{FF2B5EF4-FFF2-40B4-BE49-F238E27FC236}">
                <a16:creationId xmlns:a16="http://schemas.microsoft.com/office/drawing/2014/main" id="{A984FE87-869F-4F44-AC76-9BDCF10B402D}"/>
              </a:ext>
            </a:extLst>
          </p:cNvPr>
          <p:cNvSpPr txBox="1"/>
          <p:nvPr/>
        </p:nvSpPr>
        <p:spPr>
          <a:xfrm>
            <a:off x="1097280" y="2753969"/>
            <a:ext cx="6071118" cy="1631216"/>
          </a:xfrm>
          <a:prstGeom prst="rect">
            <a:avLst/>
          </a:prstGeom>
          <a:noFill/>
        </p:spPr>
        <p:txBody>
          <a:bodyPr wrap="square" rtlCol="0">
            <a:spAutoFit/>
          </a:bodyPr>
          <a:lstStyle/>
          <a:p>
            <a:r>
              <a:rPr lang="en-US" sz="2000" dirty="0">
                <a:solidFill>
                  <a:schemeClr val="tx1"/>
                </a:solidFill>
              </a:rPr>
              <a:t>The musical </a:t>
            </a:r>
            <a:r>
              <a:rPr lang="en-US" sz="2000" b="1" dirty="0">
                <a:solidFill>
                  <a:schemeClr val="tx1"/>
                </a:solidFill>
              </a:rPr>
              <a:t>agents</a:t>
            </a:r>
            <a:r>
              <a:rPr lang="en-US" sz="2000" dirty="0">
                <a:solidFill>
                  <a:schemeClr val="tx1"/>
                </a:solidFill>
              </a:rPr>
              <a:t> are </a:t>
            </a:r>
            <a:r>
              <a:rPr lang="en-US" sz="2000" b="1" dirty="0">
                <a:solidFill>
                  <a:schemeClr val="tx1"/>
                </a:solidFill>
              </a:rPr>
              <a:t>adaptive to perturbations</a:t>
            </a:r>
            <a:r>
              <a:rPr lang="en-US" sz="2000" dirty="0">
                <a:solidFill>
                  <a:schemeClr val="tx1"/>
                </a:solidFill>
              </a:rPr>
              <a:t>. Even if they are confused, they still will certainly succeed playing the right rhythm thanks to the other musicians, finding together a new agreement on the global BPM value.</a:t>
            </a:r>
          </a:p>
        </p:txBody>
      </p:sp>
      <p:sp>
        <p:nvSpPr>
          <p:cNvPr id="9" name="CasellaDiTesto 8">
            <a:extLst>
              <a:ext uri="{FF2B5EF4-FFF2-40B4-BE49-F238E27FC236}">
                <a16:creationId xmlns:a16="http://schemas.microsoft.com/office/drawing/2014/main" id="{2361B281-D2D5-41E4-B88D-E6F891CFA243}"/>
              </a:ext>
            </a:extLst>
          </p:cNvPr>
          <p:cNvSpPr txBox="1"/>
          <p:nvPr/>
        </p:nvSpPr>
        <p:spPr>
          <a:xfrm>
            <a:off x="1097280" y="4385185"/>
            <a:ext cx="6071118" cy="1015663"/>
          </a:xfrm>
          <a:prstGeom prst="rect">
            <a:avLst/>
          </a:prstGeom>
          <a:noFill/>
        </p:spPr>
        <p:txBody>
          <a:bodyPr wrap="square" rtlCol="0">
            <a:spAutoFit/>
          </a:bodyPr>
          <a:lstStyle/>
          <a:p>
            <a:r>
              <a:rPr lang="en-US" sz="2000" dirty="0">
                <a:solidFill>
                  <a:schemeClr val="tx1"/>
                </a:solidFill>
              </a:rPr>
              <a:t>In order to understand </a:t>
            </a:r>
            <a:r>
              <a:rPr lang="en-US" sz="2000" i="1" dirty="0">
                <a:solidFill>
                  <a:schemeClr val="tx1"/>
                </a:solidFill>
              </a:rPr>
              <a:t>how</a:t>
            </a:r>
            <a:r>
              <a:rPr lang="en-US" sz="2000" dirty="0">
                <a:solidFill>
                  <a:schemeClr val="tx1"/>
                </a:solidFill>
              </a:rPr>
              <a:t> actually the system reaches the convergence, several experiments have been done with different parameter values.</a:t>
            </a:r>
          </a:p>
        </p:txBody>
      </p:sp>
    </p:spTree>
    <p:extLst>
      <p:ext uri="{BB962C8B-B14F-4D97-AF65-F5344CB8AC3E}">
        <p14:creationId xmlns:p14="http://schemas.microsoft.com/office/powerpoint/2010/main" val="2043216709"/>
      </p:ext>
    </p:extLst>
  </p:cSld>
  <p:clrMapOvr>
    <a:masterClrMapping/>
  </p:clrMapOvr>
</p:sld>
</file>

<file path=ppt/theme/theme1.xml><?xml version="1.0" encoding="utf-8"?>
<a:theme xmlns:a="http://schemas.openxmlformats.org/drawingml/2006/main" name="Retrospettivo">
  <a:themeElements>
    <a:clrScheme name="Retrospettivo">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ttiv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ttivo">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486</TotalTime>
  <Words>1477</Words>
  <Application>Microsoft Office PowerPoint</Application>
  <PresentationFormat>Widescreen</PresentationFormat>
  <Paragraphs>59</Paragraphs>
  <Slides>13</Slides>
  <Notes>0</Notes>
  <HiddenSlides>0</HiddenSlides>
  <MMClips>1</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13</vt:i4>
      </vt:variant>
    </vt:vector>
  </HeadingPairs>
  <TitlesOfParts>
    <vt:vector size="17" baseType="lpstr">
      <vt:lpstr>Calibri</vt:lpstr>
      <vt:lpstr>Calibri Light</vt:lpstr>
      <vt:lpstr>Wingdings</vt:lpstr>
      <vt:lpstr>Retrospettivo</vt:lpstr>
      <vt:lpstr>A Netlogo's model for distributed BPM synchronization</vt:lpstr>
      <vt:lpstr>Introduction</vt:lpstr>
      <vt:lpstr>Introduction</vt:lpstr>
      <vt:lpstr>Netlogo's model</vt:lpstr>
      <vt:lpstr>Netlogo's model</vt:lpstr>
      <vt:lpstr>Netlogo's model</vt:lpstr>
      <vt:lpstr>Presentazione standard di PowerPoint</vt:lpstr>
      <vt:lpstr>Presentazione standard di PowerPoint</vt:lpstr>
      <vt:lpstr>System's dynamics</vt:lpstr>
      <vt:lpstr>System's dynamics</vt:lpstr>
      <vt:lpstr>System's dynamics</vt:lpstr>
      <vt:lpstr>Conclusions</vt:lpstr>
      <vt:lpstr>Thanks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Distributed BPM synchronization</dc:title>
  <dc:creator>FABIO ROMAGNOLO</dc:creator>
  <cp:lastModifiedBy>FABIO ROMAGNOLO</cp:lastModifiedBy>
  <cp:revision>23</cp:revision>
  <dcterms:created xsi:type="dcterms:W3CDTF">2022-02-16T22:11:54Z</dcterms:created>
  <dcterms:modified xsi:type="dcterms:W3CDTF">2022-02-20T15:30:34Z</dcterms:modified>
</cp:coreProperties>
</file>

<file path=docProps/thumbnail.jpeg>
</file>